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9"/>
  </p:handoutMasterIdLst>
  <p:sldIdLst>
    <p:sldId id="256" r:id="rId2"/>
    <p:sldId id="257" r:id="rId3"/>
    <p:sldId id="279" r:id="rId4"/>
    <p:sldId id="280" r:id="rId5"/>
    <p:sldId id="258" r:id="rId6"/>
    <p:sldId id="276" r:id="rId7"/>
    <p:sldId id="283" r:id="rId8"/>
    <p:sldId id="275" r:id="rId9"/>
    <p:sldId id="278" r:id="rId10"/>
    <p:sldId id="284" r:id="rId11"/>
    <p:sldId id="265" r:id="rId12"/>
    <p:sldId id="266" r:id="rId13"/>
    <p:sldId id="267" r:id="rId14"/>
    <p:sldId id="271" r:id="rId15"/>
    <p:sldId id="272" r:id="rId16"/>
    <p:sldId id="273" r:id="rId17"/>
    <p:sldId id="27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262B4"/>
    <a:srgbClr val="9F5FCF"/>
    <a:srgbClr val="F3A63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32" y="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648E10-4CBC-4C84-B993-D8407315998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70C269-D9FD-466A-97BE-8C1BDA7748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1436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1" name="ตัวยึดหมายเลขภาพนิ่ง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h-TH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คลิกไอคอนเพื่อเพิ่มรูปภาพ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มนมุมสี่เหลี่ยมด้านทแยงมุม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69368AB-6C54-4CFD-86E3-2DC32C361ADA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379DB1-E544-41EA-B5CD-2F29BE87A3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ระบบการบริหารจัดการเชิงรุก </a:t>
            </a:r>
            <a:b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</a:br>
            <a: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		</a:t>
            </a:r>
            <a:r>
              <a:rPr lang="en-US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Active Case Management</a:t>
            </a:r>
            <a: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/>
            </a:r>
            <a:b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</a:br>
            <a: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เพื่อยุติการถ่ายทอดเชื้อฯจากแม่สู่ลูก</a:t>
            </a:r>
            <a:endParaRPr lang="en-US" sz="6000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33600" y="3581400"/>
            <a:ext cx="6560234" cy="1752600"/>
          </a:xfrm>
        </p:spPr>
        <p:txBody>
          <a:bodyPr/>
          <a:lstStyle/>
          <a:p>
            <a:r>
              <a:rPr lang="th-TH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นายแพทย์</a:t>
            </a:r>
            <a:r>
              <a:rPr lang="th-TH" b="1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สรา</a:t>
            </a:r>
            <a:r>
              <a:rPr lang="th-TH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วุฒิ บุญสุข</a:t>
            </a:r>
          </a:p>
          <a:p>
            <a:r>
              <a:rPr lang="th-TH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กรมอนามัย กระทรวงสาธารณสุข</a:t>
            </a:r>
            <a:endParaRPr lang="en-US" b="1" i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รูปภาพ 3" descr="logo%20anamai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429000"/>
            <a:ext cx="1828505" cy="182850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838200" y="609600"/>
            <a:ext cx="3124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สำนักส่งเสริม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838200" y="5410200"/>
            <a:ext cx="3124200" cy="1066800"/>
          </a:xfrm>
          <a:prstGeom prst="rect">
            <a:avLst/>
          </a:prstGeom>
          <a:solidFill>
            <a:srgbClr val="F3A63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โรงพยาบาล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2" name="ตัวเชื่อมต่อตรง 11"/>
          <p:cNvCxnSpPr>
            <a:stCxn id="5" idx="2"/>
            <a:endCxn id="6" idx="0"/>
          </p:cNvCxnSpPr>
          <p:nvPr/>
        </p:nvCxnSpPr>
        <p:spPr>
          <a:xfrm rot="5400000">
            <a:off x="2133600" y="1943100"/>
            <a:ext cx="533400" cy="1588"/>
          </a:xfrm>
          <a:prstGeom prst="line">
            <a:avLst/>
          </a:prstGeom>
          <a:ln w="88900"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สี่เหลี่ยมผืนผ้า 6"/>
          <p:cNvSpPr/>
          <p:nvPr/>
        </p:nvSpPr>
        <p:spPr>
          <a:xfrm>
            <a:off x="838200" y="3810000"/>
            <a:ext cx="3124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สำนักงานสาธารณสุขจังหวัด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838200" y="2209800"/>
            <a:ext cx="3124200" cy="106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ศูนย์อนามัย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4" name="ตัวเชื่อมต่อตรง 13"/>
          <p:cNvCxnSpPr/>
          <p:nvPr/>
        </p:nvCxnSpPr>
        <p:spPr>
          <a:xfrm rot="5400000">
            <a:off x="2096294" y="3542506"/>
            <a:ext cx="533400" cy="1588"/>
          </a:xfrm>
          <a:prstGeom prst="line">
            <a:avLst/>
          </a:prstGeom>
          <a:ln w="88900"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 rot="5400000">
            <a:off x="2096294" y="5142706"/>
            <a:ext cx="533400" cy="1588"/>
          </a:xfrm>
          <a:prstGeom prst="line">
            <a:avLst/>
          </a:prstGeom>
          <a:ln w="88900"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4038600" y="393700"/>
            <a:ext cx="4038600" cy="1587500"/>
          </a:xfrm>
          <a:prstGeom prst="leftArrowCallout">
            <a:avLst>
              <a:gd name="adj1" fmla="val 15056"/>
              <a:gd name="adj2" fmla="val 18139"/>
              <a:gd name="adj3" fmla="val 17708"/>
              <a:gd name="adj4" fmla="val 76259"/>
            </a:avLst>
          </a:prstGeom>
          <a:solidFill>
            <a:srgbClr val="FFFFFF"/>
          </a:solidFill>
          <a:ln w="19050">
            <a:solidFill>
              <a:srgbClr val="4F81B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ข้อมูลผู้หญิงติดเชื้อ จากโปรแกรม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PHIMS</a:t>
            </a:r>
            <a:endParaRPr kumimoji="0" lang="th-TH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ประสาน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 contact person   </a:t>
            </a:r>
            <a:r>
              <a:rPr lang="th-TH" sz="1200" b="1" dirty="0" smtClean="0">
                <a:solidFill>
                  <a:srgbClr val="FF0000"/>
                </a:solidFill>
                <a:latin typeface="CordiaUPC" pitchFamily="34" charset="-34"/>
                <a:ea typeface="Arial" pitchFamily="34" charset="0"/>
                <a:cs typeface="CordiaUPC" pitchFamily="34" charset="-34"/>
              </a:rPr>
              <a:t>กรมวิทย์ ฯ  สถานบริการ</a:t>
            </a:r>
            <a:endParaRPr kumimoji="0" lang="th-TH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ลงบันทึกใน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Active Case Management (ACM) Form </a:t>
            </a:r>
            <a:endParaRPr lang="th-TH" sz="12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ติดตามการรักษาต่อเนื่อง</a:t>
            </a:r>
            <a:endParaRPr lang="th-TH" sz="12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AutoNum type="arabicPeriod"/>
              <a:tabLst/>
            </a:pPr>
            <a:r>
              <a:rPr kumimoji="0" lang="th-TH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วิเคราะห์ สรุปผล และรายงานผล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ordiaUPC" pitchFamily="34" charset="-34"/>
              <a:ea typeface="Arial" pitchFamily="34" charset="0"/>
              <a:cs typeface="CordiaUPC" pitchFamily="34" charset="-34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038600" y="2108200"/>
            <a:ext cx="4038600" cy="1320800"/>
          </a:xfrm>
          <a:prstGeom prst="leftArrowCallout">
            <a:avLst>
              <a:gd name="adj1" fmla="val 23463"/>
              <a:gd name="adj2" fmla="val 22019"/>
              <a:gd name="adj3" fmla="val 28750"/>
              <a:gd name="adj4" fmla="val 76259"/>
            </a:avLst>
          </a:prstGeom>
          <a:solidFill>
            <a:srgbClr val="FFFFFF"/>
          </a:solidFill>
          <a:ln w="19050">
            <a:solidFill>
              <a:srgbClr val="4F81B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lvl="0" indent="-228600" fontAlgn="base"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ติดตาม</a:t>
            </a:r>
            <a:r>
              <a:rPr lang="th-TH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การ</a:t>
            </a:r>
            <a:r>
              <a:rPr lang="th-TH" sz="1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รักษาต่อเนื่อง</a:t>
            </a:r>
            <a:endParaRPr lang="th-TH" sz="14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วิเคราะห์ สรุปผล และรายงานผล</a:t>
            </a:r>
            <a:endParaRPr lang="th-TH" sz="14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นิเทศติดตามการดำเนินงาน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EMTCT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4038600" y="3505200"/>
            <a:ext cx="4038600" cy="1600200"/>
          </a:xfrm>
          <a:prstGeom prst="leftArrowCallout">
            <a:avLst>
              <a:gd name="adj1" fmla="val 18694"/>
              <a:gd name="adj2" fmla="val 20500"/>
              <a:gd name="adj3" fmla="val 23000"/>
              <a:gd name="adj4" fmla="val 76259"/>
            </a:avLst>
          </a:prstGeom>
          <a:solidFill>
            <a:srgbClr val="FFFFFF"/>
          </a:solidFill>
          <a:ln w="19050">
            <a:solidFill>
              <a:srgbClr val="4F81B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ตั้งเป้าหมายหยุดการถ่ายทอดเชื้อ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HIV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 จากแม่สู่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ลูก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th-TH" sz="1400" b="1" dirty="0" smtClean="0">
                <a:solidFill>
                  <a:srgbClr val="FF0000"/>
                </a:solidFill>
                <a:latin typeface="CordiaUPC" pitchFamily="34" charset="-34"/>
                <a:ea typeface="Arial" pitchFamily="34" charset="0"/>
                <a:cs typeface="CordiaUPC" pitchFamily="34" charset="-34"/>
              </a:rPr>
              <a:t>      ( </a:t>
            </a:r>
            <a:r>
              <a:rPr lang="en-US" sz="1400" b="1" dirty="0" smtClean="0">
                <a:solidFill>
                  <a:srgbClr val="FF0000"/>
                </a:solidFill>
                <a:latin typeface="CordiaUPC" pitchFamily="34" charset="-34"/>
                <a:ea typeface="Arial" pitchFamily="34" charset="0"/>
                <a:cs typeface="CordiaUPC" pitchFamily="34" charset="-34"/>
              </a:rPr>
              <a:t>sub- national  validation</a:t>
            </a:r>
            <a:r>
              <a:rPr lang="th-TH" sz="1400" b="1" dirty="0" smtClean="0">
                <a:solidFill>
                  <a:srgbClr val="FF0000"/>
                </a:solidFill>
                <a:latin typeface="CordiaUPC" pitchFamily="34" charset="-34"/>
                <a:ea typeface="Arial" pitchFamily="34" charset="0"/>
                <a:cs typeface="CordiaUPC" pitchFamily="34" charset="-34"/>
              </a:rPr>
              <a:t>)</a:t>
            </a:r>
            <a:endParaRPr lang="th-TH" sz="1400" b="1" dirty="0">
              <a:solidFill>
                <a:srgbClr val="FF0000"/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ติดตามการรักษาต่อเนื่อง</a:t>
            </a:r>
            <a:endParaRPr lang="th-TH" sz="14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วิเคราะห์ สรุปผล และรายงานผลการดำเนินงาน</a:t>
            </a:r>
            <a:endParaRPr lang="th-TH" sz="14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นิเทศติดตามการดำเนินงาน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EMTCT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038600" y="5257800"/>
            <a:ext cx="4038600" cy="1219200"/>
          </a:xfrm>
          <a:prstGeom prst="leftArrowCallout">
            <a:avLst>
              <a:gd name="adj1" fmla="val 18694"/>
              <a:gd name="adj2" fmla="val 20500"/>
              <a:gd name="adj3" fmla="val 26460"/>
              <a:gd name="adj4" fmla="val 76259"/>
            </a:avLst>
          </a:prstGeom>
          <a:solidFill>
            <a:srgbClr val="FFFFFF"/>
          </a:solidFill>
          <a:ln w="19050">
            <a:solidFill>
              <a:srgbClr val="4F81B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Case Manager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รายงาน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case 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หญิงตั้งครรภ์ที่มีผล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HIV positive</a:t>
            </a:r>
            <a:endParaRPr lang="th-TH" sz="14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ติดตามการรักษาหญิงตั้งครรภ์ที่มีผล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ordiaUPC" pitchFamily="34" charset="-34"/>
                <a:ea typeface="Arial" pitchFamily="34" charset="0"/>
                <a:cs typeface="CordiaUPC" pitchFamily="34" charset="-34"/>
              </a:rPr>
              <a:t>HIV positive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ordiaUPC" pitchFamily="34" charset="-34"/>
              <a:ea typeface="Arial" pitchFamily="34" charset="0"/>
              <a:cs typeface="CordiaUPC" pitchFamily="34" charset="-34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+mj-lt"/>
              <a:buAutoNum type="arabicPeriod"/>
              <a:tabLst/>
            </a:pPr>
            <a:r>
              <a:rPr lang="th-TH" sz="1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ea typeface="Arial" pitchFamily="34" charset="0"/>
                <a:cs typeface="CordiaUPC" pitchFamily="34" charset="-34"/>
              </a:rPr>
              <a:t>ติดตามจนเด็กได้รับการวินิจฉัย/รักษา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CordiaUPC" pitchFamily="34" charset="-34"/>
              <a:ea typeface="Arial" pitchFamily="34" charset="0"/>
              <a:cs typeface="CordiaUPC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flipV="1">
            <a:off x="5181599" y="2430227"/>
            <a:ext cx="1143001" cy="34426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667000" y="2342359"/>
            <a:ext cx="1143000" cy="4321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934028"/>
            <a:ext cx="25908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HIV+ve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delivery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904" y="1696028"/>
            <a:ext cx="2209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Hospitals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(N=900)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698296"/>
            <a:ext cx="1524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DOH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6096" y="5345668"/>
            <a:ext cx="3276600" cy="369332"/>
          </a:xfrm>
          <a:prstGeom prst="rect">
            <a:avLst/>
          </a:prstGeom>
          <a:solidFill>
            <a:srgbClr val="C262B4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Ped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Cure Research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999" y="3573311"/>
            <a:ext cx="357685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PHIMS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774496"/>
            <a:ext cx="2362200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ACC database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0896" y="961029"/>
            <a:ext cx="2590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Infant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PCR+ve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99496" y="2774496"/>
            <a:ext cx="22098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Regional CM, HIVNAT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1832800"/>
            <a:ext cx="2362200" cy="369332"/>
          </a:xfrm>
          <a:prstGeom prst="rect">
            <a:avLst/>
          </a:prstGeom>
          <a:solidFill>
            <a:schemeClr val="accent2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NAP </a:t>
            </a:r>
          </a:p>
        </p:txBody>
      </p:sp>
      <p:cxnSp>
        <p:nvCxnSpPr>
          <p:cNvPr id="15" name="Straight Arrow Connector 14"/>
          <p:cNvCxnSpPr>
            <a:stCxn id="5" idx="3"/>
            <a:endCxn id="13" idx="1"/>
          </p:cNvCxnSpPr>
          <p:nvPr/>
        </p:nvCxnSpPr>
        <p:spPr>
          <a:xfrm flipV="1">
            <a:off x="3020704" y="2017466"/>
            <a:ext cx="332096" cy="1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36476" y="1303360"/>
            <a:ext cx="0" cy="3926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28800" y="2342359"/>
            <a:ext cx="0" cy="3559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828800" y="3067628"/>
            <a:ext cx="0" cy="5056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02907" y="1783896"/>
            <a:ext cx="2209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PCR labs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N=15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34" name="Straight Arrow Connector 33"/>
          <p:cNvCxnSpPr>
            <a:stCxn id="13" idx="3"/>
          </p:cNvCxnSpPr>
          <p:nvPr/>
        </p:nvCxnSpPr>
        <p:spPr>
          <a:xfrm>
            <a:off x="5715000" y="2017466"/>
            <a:ext cx="487907" cy="1588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1" idx="2"/>
            <a:endCxn id="11" idx="0"/>
          </p:cNvCxnSpPr>
          <p:nvPr/>
        </p:nvCxnSpPr>
        <p:spPr>
          <a:xfrm flipH="1">
            <a:off x="7304396" y="2430227"/>
            <a:ext cx="3411" cy="3442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1" idx="0"/>
            <a:endCxn id="5" idx="0"/>
          </p:cNvCxnSpPr>
          <p:nvPr/>
        </p:nvCxnSpPr>
        <p:spPr>
          <a:xfrm rot="16200000" flipV="1">
            <a:off x="4567872" y="-956040"/>
            <a:ext cx="87868" cy="5392003"/>
          </a:xfrm>
          <a:prstGeom prst="bentConnector3">
            <a:avLst>
              <a:gd name="adj1" fmla="val 36016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86400" y="3399724"/>
            <a:ext cx="3276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ACC Form (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PCR+ve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infants)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Part 1: register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Part 2: EID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Part 3: ACC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52" name="Elbow Connector 51"/>
          <p:cNvCxnSpPr>
            <a:stCxn id="8" idx="3"/>
          </p:cNvCxnSpPr>
          <p:nvPr/>
        </p:nvCxnSpPr>
        <p:spPr>
          <a:xfrm flipV="1">
            <a:off x="3957850" y="3127738"/>
            <a:ext cx="468006" cy="630239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50" idx="1"/>
          </p:cNvCxnSpPr>
          <p:nvPr/>
        </p:nvCxnSpPr>
        <p:spPr>
          <a:xfrm rot="10800000">
            <a:off x="4876800" y="3143829"/>
            <a:ext cx="609600" cy="856061"/>
          </a:xfrm>
          <a:prstGeom prst="bentConnector2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67600" y="1330361"/>
            <a:ext cx="0" cy="4535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1" idx="2"/>
          </p:cNvCxnSpPr>
          <p:nvPr/>
        </p:nvCxnSpPr>
        <p:spPr>
          <a:xfrm>
            <a:off x="7304396" y="3143828"/>
            <a:ext cx="3412" cy="25589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9" idx="0"/>
          </p:cNvCxnSpPr>
          <p:nvPr/>
        </p:nvCxnSpPr>
        <p:spPr>
          <a:xfrm>
            <a:off x="4533900" y="2202132"/>
            <a:ext cx="0" cy="572364"/>
          </a:xfrm>
          <a:prstGeom prst="line">
            <a:avLst/>
          </a:prstGeom>
          <a:ln w="28575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" idx="3"/>
          </p:cNvCxnSpPr>
          <p:nvPr/>
        </p:nvCxnSpPr>
        <p:spPr>
          <a:xfrm>
            <a:off x="2667000" y="2882962"/>
            <a:ext cx="6858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1" idx="1"/>
          </p:cNvCxnSpPr>
          <p:nvPr/>
        </p:nvCxnSpPr>
        <p:spPr>
          <a:xfrm>
            <a:off x="5715000" y="2959162"/>
            <a:ext cx="48449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886200" y="4820228"/>
            <a:ext cx="1524000" cy="369332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BATS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4648200" y="3143829"/>
            <a:ext cx="0" cy="1676399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886200" y="5341960"/>
            <a:ext cx="1524000" cy="369332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HIV NAT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79" name="Straight Arrow Connector 78"/>
          <p:cNvCxnSpPr>
            <a:endCxn id="7" idx="0"/>
          </p:cNvCxnSpPr>
          <p:nvPr/>
        </p:nvCxnSpPr>
        <p:spPr>
          <a:xfrm>
            <a:off x="7304396" y="4640997"/>
            <a:ext cx="0" cy="704671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7" idx="3"/>
            <a:endCxn id="7" idx="1"/>
          </p:cNvCxnSpPr>
          <p:nvPr/>
        </p:nvCxnSpPr>
        <p:spPr>
          <a:xfrm>
            <a:off x="5410200" y="5526626"/>
            <a:ext cx="255896" cy="370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" y="6324600"/>
            <a:ext cx="1752600" cy="369332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ข้อมูลจาก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TUC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54979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Mom Case Activation &amp; Management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796167" y="1781984"/>
            <a:ext cx="322759" cy="823150"/>
          </a:xfrm>
          <a:custGeom>
            <a:avLst/>
            <a:gdLst>
              <a:gd name="T0" fmla="*/ 0 w 1139"/>
              <a:gd name="T1" fmla="*/ 0 h 3166"/>
              <a:gd name="T2" fmla="*/ 0 w 1139"/>
              <a:gd name="T3" fmla="*/ 0 h 3166"/>
              <a:gd name="T4" fmla="*/ 0 w 1139"/>
              <a:gd name="T5" fmla="*/ 0 h 3166"/>
              <a:gd name="T6" fmla="*/ 0 w 1139"/>
              <a:gd name="T7" fmla="*/ 0 h 3166"/>
              <a:gd name="T8" fmla="*/ 0 w 1139"/>
              <a:gd name="T9" fmla="*/ 0 h 3166"/>
              <a:gd name="T10" fmla="*/ 0 w 1139"/>
              <a:gd name="T11" fmla="*/ 0 h 3166"/>
              <a:gd name="T12" fmla="*/ 0 w 1139"/>
              <a:gd name="T13" fmla="*/ 0 h 3166"/>
              <a:gd name="T14" fmla="*/ 0 w 1139"/>
              <a:gd name="T15" fmla="*/ 0 h 3166"/>
              <a:gd name="T16" fmla="*/ 0 w 1139"/>
              <a:gd name="T17" fmla="*/ 0 h 3166"/>
              <a:gd name="T18" fmla="*/ 0 w 1139"/>
              <a:gd name="T19" fmla="*/ 0 h 3166"/>
              <a:gd name="T20" fmla="*/ 0 w 1139"/>
              <a:gd name="T21" fmla="*/ 0 h 3166"/>
              <a:gd name="T22" fmla="*/ 0 w 1139"/>
              <a:gd name="T23" fmla="*/ 0 h 3166"/>
              <a:gd name="T24" fmla="*/ 0 w 1139"/>
              <a:gd name="T25" fmla="*/ 0 h 3166"/>
              <a:gd name="T26" fmla="*/ 0 w 1139"/>
              <a:gd name="T27" fmla="*/ 0 h 3166"/>
              <a:gd name="T28" fmla="*/ 0 w 1139"/>
              <a:gd name="T29" fmla="*/ 0 h 3166"/>
              <a:gd name="T30" fmla="*/ 0 w 1139"/>
              <a:gd name="T31" fmla="*/ 0 h 3166"/>
              <a:gd name="T32" fmla="*/ 0 w 1139"/>
              <a:gd name="T33" fmla="*/ 0 h 3166"/>
              <a:gd name="T34" fmla="*/ 0 w 1139"/>
              <a:gd name="T35" fmla="*/ 0 h 3166"/>
              <a:gd name="T36" fmla="*/ 0 w 1139"/>
              <a:gd name="T37" fmla="*/ 0 h 3166"/>
              <a:gd name="T38" fmla="*/ 0 w 1139"/>
              <a:gd name="T39" fmla="*/ 0 h 3166"/>
              <a:gd name="T40" fmla="*/ 0 w 1139"/>
              <a:gd name="T41" fmla="*/ 0 h 3166"/>
              <a:gd name="T42" fmla="*/ 0 w 1139"/>
              <a:gd name="T43" fmla="*/ 0 h 3166"/>
              <a:gd name="T44" fmla="*/ 0 w 1139"/>
              <a:gd name="T45" fmla="*/ 0 h 3166"/>
              <a:gd name="T46" fmla="*/ 0 w 1139"/>
              <a:gd name="T47" fmla="*/ 0 h 3166"/>
              <a:gd name="T48" fmla="*/ 0 w 1139"/>
              <a:gd name="T49" fmla="*/ 0 h 3166"/>
              <a:gd name="T50" fmla="*/ 0 w 1139"/>
              <a:gd name="T51" fmla="*/ 0 h 3166"/>
              <a:gd name="T52" fmla="*/ 0 w 1139"/>
              <a:gd name="T53" fmla="*/ 0 h 3166"/>
              <a:gd name="T54" fmla="*/ 0 w 1139"/>
              <a:gd name="T55" fmla="*/ 0 h 3166"/>
              <a:gd name="T56" fmla="*/ 0 w 1139"/>
              <a:gd name="T57" fmla="*/ 0 h 3166"/>
              <a:gd name="T58" fmla="*/ 0 w 1139"/>
              <a:gd name="T59" fmla="*/ 0 h 3166"/>
              <a:gd name="T60" fmla="*/ 0 w 1139"/>
              <a:gd name="T61" fmla="*/ 0 h 31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39"/>
              <a:gd name="T94" fmla="*/ 0 h 3166"/>
              <a:gd name="T95" fmla="*/ 1139 w 1139"/>
              <a:gd name="T96" fmla="*/ 3166 h 31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39" h="3166">
                <a:moveTo>
                  <a:pt x="319" y="570"/>
                </a:moveTo>
                <a:lnTo>
                  <a:pt x="638" y="524"/>
                </a:lnTo>
                <a:lnTo>
                  <a:pt x="705" y="113"/>
                </a:lnTo>
                <a:lnTo>
                  <a:pt x="820" y="0"/>
                </a:lnTo>
                <a:lnTo>
                  <a:pt x="1115" y="0"/>
                </a:lnTo>
                <a:lnTo>
                  <a:pt x="1139" y="160"/>
                </a:lnTo>
                <a:lnTo>
                  <a:pt x="1070" y="455"/>
                </a:lnTo>
                <a:lnTo>
                  <a:pt x="956" y="661"/>
                </a:lnTo>
                <a:lnTo>
                  <a:pt x="1002" y="1093"/>
                </a:lnTo>
                <a:lnTo>
                  <a:pt x="1024" y="1253"/>
                </a:lnTo>
                <a:lnTo>
                  <a:pt x="1115" y="1298"/>
                </a:lnTo>
                <a:lnTo>
                  <a:pt x="1093" y="1799"/>
                </a:lnTo>
                <a:lnTo>
                  <a:pt x="933" y="1799"/>
                </a:lnTo>
                <a:lnTo>
                  <a:pt x="887" y="1731"/>
                </a:lnTo>
                <a:lnTo>
                  <a:pt x="842" y="1731"/>
                </a:lnTo>
                <a:lnTo>
                  <a:pt x="796" y="1777"/>
                </a:lnTo>
                <a:lnTo>
                  <a:pt x="796" y="1823"/>
                </a:lnTo>
                <a:lnTo>
                  <a:pt x="660" y="1823"/>
                </a:lnTo>
                <a:lnTo>
                  <a:pt x="569" y="1981"/>
                </a:lnTo>
                <a:lnTo>
                  <a:pt x="455" y="2027"/>
                </a:lnTo>
                <a:lnTo>
                  <a:pt x="455" y="2118"/>
                </a:lnTo>
                <a:lnTo>
                  <a:pt x="547" y="2187"/>
                </a:lnTo>
                <a:lnTo>
                  <a:pt x="547" y="2551"/>
                </a:lnTo>
                <a:lnTo>
                  <a:pt x="478" y="2664"/>
                </a:lnTo>
                <a:lnTo>
                  <a:pt x="478" y="3006"/>
                </a:lnTo>
                <a:lnTo>
                  <a:pt x="387" y="3143"/>
                </a:lnTo>
                <a:lnTo>
                  <a:pt x="297" y="3166"/>
                </a:lnTo>
                <a:lnTo>
                  <a:pt x="69" y="3121"/>
                </a:lnTo>
                <a:lnTo>
                  <a:pt x="0" y="2801"/>
                </a:lnTo>
                <a:lnTo>
                  <a:pt x="0" y="2733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666545" y="2497922"/>
            <a:ext cx="470528" cy="687348"/>
          </a:xfrm>
          <a:custGeom>
            <a:avLst/>
            <a:gdLst>
              <a:gd name="T0" fmla="*/ 0 w 1661"/>
              <a:gd name="T1" fmla="*/ 0 h 2642"/>
              <a:gd name="T2" fmla="*/ 0 w 1661"/>
              <a:gd name="T3" fmla="*/ 0 h 2642"/>
              <a:gd name="T4" fmla="*/ 0 w 1661"/>
              <a:gd name="T5" fmla="*/ 0 h 2642"/>
              <a:gd name="T6" fmla="*/ 0 w 1661"/>
              <a:gd name="T7" fmla="*/ 0 h 2642"/>
              <a:gd name="T8" fmla="*/ 0 w 1661"/>
              <a:gd name="T9" fmla="*/ 0 h 2642"/>
              <a:gd name="T10" fmla="*/ 0 w 1661"/>
              <a:gd name="T11" fmla="*/ 0 h 2642"/>
              <a:gd name="T12" fmla="*/ 0 w 1661"/>
              <a:gd name="T13" fmla="*/ 0 h 2642"/>
              <a:gd name="T14" fmla="*/ 0 w 1661"/>
              <a:gd name="T15" fmla="*/ 0 h 2642"/>
              <a:gd name="T16" fmla="*/ 0 w 1661"/>
              <a:gd name="T17" fmla="*/ 0 h 2642"/>
              <a:gd name="T18" fmla="*/ 0 w 1661"/>
              <a:gd name="T19" fmla="*/ 0 h 2642"/>
              <a:gd name="T20" fmla="*/ 0 w 1661"/>
              <a:gd name="T21" fmla="*/ 0 h 2642"/>
              <a:gd name="T22" fmla="*/ 0 w 1661"/>
              <a:gd name="T23" fmla="*/ 0 h 2642"/>
              <a:gd name="T24" fmla="*/ 0 w 1661"/>
              <a:gd name="T25" fmla="*/ 0 h 2642"/>
              <a:gd name="T26" fmla="*/ 0 w 1661"/>
              <a:gd name="T27" fmla="*/ 0 h 2642"/>
              <a:gd name="T28" fmla="*/ 0 w 1661"/>
              <a:gd name="T29" fmla="*/ 0 h 2642"/>
              <a:gd name="T30" fmla="*/ 0 w 1661"/>
              <a:gd name="T31" fmla="*/ 0 h 2642"/>
              <a:gd name="T32" fmla="*/ 0 w 1661"/>
              <a:gd name="T33" fmla="*/ 0 h 2642"/>
              <a:gd name="T34" fmla="*/ 0 w 1661"/>
              <a:gd name="T35" fmla="*/ 0 h 2642"/>
              <a:gd name="T36" fmla="*/ 0 w 1661"/>
              <a:gd name="T37" fmla="*/ 0 h 2642"/>
              <a:gd name="T38" fmla="*/ 0 w 1661"/>
              <a:gd name="T39" fmla="*/ 0 h 2642"/>
              <a:gd name="T40" fmla="*/ 0 w 1661"/>
              <a:gd name="T41" fmla="*/ 0 h 2642"/>
              <a:gd name="T42" fmla="*/ 0 w 1661"/>
              <a:gd name="T43" fmla="*/ 0 h 2642"/>
              <a:gd name="T44" fmla="*/ 0 w 1661"/>
              <a:gd name="T45" fmla="*/ 0 h 2642"/>
              <a:gd name="T46" fmla="*/ 0 w 1661"/>
              <a:gd name="T47" fmla="*/ 0 h 2642"/>
              <a:gd name="T48" fmla="*/ 0 w 1661"/>
              <a:gd name="T49" fmla="*/ 0 h 2642"/>
              <a:gd name="T50" fmla="*/ 0 w 1661"/>
              <a:gd name="T51" fmla="*/ 0 h 2642"/>
              <a:gd name="T52" fmla="*/ 0 w 1661"/>
              <a:gd name="T53" fmla="*/ 0 h 264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61"/>
              <a:gd name="T82" fmla="*/ 0 h 2642"/>
              <a:gd name="T83" fmla="*/ 1661 w 1661"/>
              <a:gd name="T84" fmla="*/ 2642 h 264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61" h="2642">
                <a:moveTo>
                  <a:pt x="0" y="0"/>
                </a:moveTo>
                <a:lnTo>
                  <a:pt x="227" y="366"/>
                </a:lnTo>
                <a:lnTo>
                  <a:pt x="546" y="639"/>
                </a:lnTo>
                <a:lnTo>
                  <a:pt x="592" y="730"/>
                </a:lnTo>
                <a:lnTo>
                  <a:pt x="683" y="776"/>
                </a:lnTo>
                <a:lnTo>
                  <a:pt x="752" y="843"/>
                </a:lnTo>
                <a:lnTo>
                  <a:pt x="796" y="867"/>
                </a:lnTo>
                <a:lnTo>
                  <a:pt x="774" y="1049"/>
                </a:lnTo>
                <a:lnTo>
                  <a:pt x="1024" y="1299"/>
                </a:lnTo>
                <a:lnTo>
                  <a:pt x="1047" y="1390"/>
                </a:lnTo>
                <a:lnTo>
                  <a:pt x="1093" y="1390"/>
                </a:lnTo>
                <a:lnTo>
                  <a:pt x="1206" y="1253"/>
                </a:lnTo>
                <a:lnTo>
                  <a:pt x="1251" y="1459"/>
                </a:lnTo>
                <a:lnTo>
                  <a:pt x="910" y="1777"/>
                </a:lnTo>
                <a:lnTo>
                  <a:pt x="933" y="2142"/>
                </a:lnTo>
                <a:lnTo>
                  <a:pt x="1366" y="2642"/>
                </a:lnTo>
                <a:lnTo>
                  <a:pt x="1457" y="2165"/>
                </a:lnTo>
                <a:lnTo>
                  <a:pt x="1502" y="2074"/>
                </a:lnTo>
                <a:lnTo>
                  <a:pt x="1411" y="1344"/>
                </a:lnTo>
                <a:lnTo>
                  <a:pt x="1639" y="1185"/>
                </a:lnTo>
                <a:lnTo>
                  <a:pt x="1661" y="776"/>
                </a:lnTo>
                <a:lnTo>
                  <a:pt x="1616" y="570"/>
                </a:lnTo>
                <a:lnTo>
                  <a:pt x="1570" y="548"/>
                </a:lnTo>
                <a:lnTo>
                  <a:pt x="1570" y="411"/>
                </a:lnTo>
                <a:lnTo>
                  <a:pt x="1320" y="320"/>
                </a:lnTo>
                <a:lnTo>
                  <a:pt x="1047" y="320"/>
                </a:lnTo>
                <a:lnTo>
                  <a:pt x="933" y="251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112444" y="1734334"/>
            <a:ext cx="324055" cy="412171"/>
          </a:xfrm>
          <a:custGeom>
            <a:avLst/>
            <a:gdLst>
              <a:gd name="T0" fmla="*/ 0 w 1151"/>
              <a:gd name="T1" fmla="*/ 0 h 1582"/>
              <a:gd name="T2" fmla="*/ 0 w 1151"/>
              <a:gd name="T3" fmla="*/ 0 h 1582"/>
              <a:gd name="T4" fmla="*/ 0 w 1151"/>
              <a:gd name="T5" fmla="*/ 0 h 1582"/>
              <a:gd name="T6" fmla="*/ 0 w 1151"/>
              <a:gd name="T7" fmla="*/ 0 h 1582"/>
              <a:gd name="T8" fmla="*/ 0 w 1151"/>
              <a:gd name="T9" fmla="*/ 0 h 1582"/>
              <a:gd name="T10" fmla="*/ 0 w 1151"/>
              <a:gd name="T11" fmla="*/ 0 h 1582"/>
              <a:gd name="T12" fmla="*/ 0 w 1151"/>
              <a:gd name="T13" fmla="*/ 0 h 1582"/>
              <a:gd name="T14" fmla="*/ 0 w 1151"/>
              <a:gd name="T15" fmla="*/ 0 h 1582"/>
              <a:gd name="T16" fmla="*/ 0 w 1151"/>
              <a:gd name="T17" fmla="*/ 0 h 1582"/>
              <a:gd name="T18" fmla="*/ 0 w 1151"/>
              <a:gd name="T19" fmla="*/ 0 h 1582"/>
              <a:gd name="T20" fmla="*/ 0 w 1151"/>
              <a:gd name="T21" fmla="*/ 0 h 1582"/>
              <a:gd name="T22" fmla="*/ 0 w 1151"/>
              <a:gd name="T23" fmla="*/ 0 h 1582"/>
              <a:gd name="T24" fmla="*/ 0 w 1151"/>
              <a:gd name="T25" fmla="*/ 0 h 1582"/>
              <a:gd name="T26" fmla="*/ 0 w 1151"/>
              <a:gd name="T27" fmla="*/ 0 h 1582"/>
              <a:gd name="T28" fmla="*/ 0 w 1151"/>
              <a:gd name="T29" fmla="*/ 0 h 1582"/>
              <a:gd name="T30" fmla="*/ 0 w 1151"/>
              <a:gd name="T31" fmla="*/ 0 h 1582"/>
              <a:gd name="T32" fmla="*/ 0 w 1151"/>
              <a:gd name="T33" fmla="*/ 0 h 1582"/>
              <a:gd name="T34" fmla="*/ 0 w 1151"/>
              <a:gd name="T35" fmla="*/ 0 h 1582"/>
              <a:gd name="T36" fmla="*/ 0 w 1151"/>
              <a:gd name="T37" fmla="*/ 0 h 1582"/>
              <a:gd name="T38" fmla="*/ 0 w 1151"/>
              <a:gd name="T39" fmla="*/ 0 h 1582"/>
              <a:gd name="T40" fmla="*/ 0 w 1151"/>
              <a:gd name="T41" fmla="*/ 0 h 1582"/>
              <a:gd name="T42" fmla="*/ 0 w 1151"/>
              <a:gd name="T43" fmla="*/ 0 h 158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51"/>
              <a:gd name="T67" fmla="*/ 0 h 1582"/>
              <a:gd name="T68" fmla="*/ 1151 w 1151"/>
              <a:gd name="T69" fmla="*/ 1582 h 158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51" h="1582">
                <a:moveTo>
                  <a:pt x="12" y="159"/>
                </a:moveTo>
                <a:lnTo>
                  <a:pt x="0" y="91"/>
                </a:lnTo>
                <a:lnTo>
                  <a:pt x="0" y="0"/>
                </a:lnTo>
                <a:lnTo>
                  <a:pt x="195" y="11"/>
                </a:lnTo>
                <a:lnTo>
                  <a:pt x="240" y="45"/>
                </a:lnTo>
                <a:lnTo>
                  <a:pt x="422" y="45"/>
                </a:lnTo>
                <a:lnTo>
                  <a:pt x="490" y="0"/>
                </a:lnTo>
                <a:lnTo>
                  <a:pt x="729" y="0"/>
                </a:lnTo>
                <a:lnTo>
                  <a:pt x="741" y="80"/>
                </a:lnTo>
                <a:lnTo>
                  <a:pt x="763" y="113"/>
                </a:lnTo>
                <a:lnTo>
                  <a:pt x="798" y="113"/>
                </a:lnTo>
                <a:lnTo>
                  <a:pt x="934" y="0"/>
                </a:lnTo>
                <a:lnTo>
                  <a:pt x="1116" y="204"/>
                </a:lnTo>
                <a:lnTo>
                  <a:pt x="1151" y="388"/>
                </a:lnTo>
                <a:lnTo>
                  <a:pt x="1151" y="546"/>
                </a:lnTo>
                <a:lnTo>
                  <a:pt x="1071" y="603"/>
                </a:lnTo>
                <a:lnTo>
                  <a:pt x="854" y="661"/>
                </a:lnTo>
                <a:lnTo>
                  <a:pt x="615" y="899"/>
                </a:lnTo>
                <a:lnTo>
                  <a:pt x="444" y="911"/>
                </a:lnTo>
                <a:lnTo>
                  <a:pt x="331" y="1025"/>
                </a:lnTo>
                <a:lnTo>
                  <a:pt x="182" y="1036"/>
                </a:lnTo>
                <a:lnTo>
                  <a:pt x="12" y="1582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205772" y="1895152"/>
            <a:ext cx="270910" cy="289472"/>
          </a:xfrm>
          <a:custGeom>
            <a:avLst/>
            <a:gdLst>
              <a:gd name="T0" fmla="*/ 0 w 956"/>
              <a:gd name="T1" fmla="*/ 0 h 1115"/>
              <a:gd name="T2" fmla="*/ 0 w 956"/>
              <a:gd name="T3" fmla="*/ 0 h 1115"/>
              <a:gd name="T4" fmla="*/ 0 w 956"/>
              <a:gd name="T5" fmla="*/ 0 h 1115"/>
              <a:gd name="T6" fmla="*/ 0 w 956"/>
              <a:gd name="T7" fmla="*/ 0 h 1115"/>
              <a:gd name="T8" fmla="*/ 0 w 956"/>
              <a:gd name="T9" fmla="*/ 0 h 1115"/>
              <a:gd name="T10" fmla="*/ 0 w 956"/>
              <a:gd name="T11" fmla="*/ 0 h 1115"/>
              <a:gd name="T12" fmla="*/ 0 w 956"/>
              <a:gd name="T13" fmla="*/ 0 h 1115"/>
              <a:gd name="T14" fmla="*/ 0 w 956"/>
              <a:gd name="T15" fmla="*/ 0 h 1115"/>
              <a:gd name="T16" fmla="*/ 0 w 956"/>
              <a:gd name="T17" fmla="*/ 0 h 1115"/>
              <a:gd name="T18" fmla="*/ 0 w 956"/>
              <a:gd name="T19" fmla="*/ 0 h 1115"/>
              <a:gd name="T20" fmla="*/ 0 w 956"/>
              <a:gd name="T21" fmla="*/ 0 h 1115"/>
              <a:gd name="T22" fmla="*/ 0 w 956"/>
              <a:gd name="T23" fmla="*/ 0 h 1115"/>
              <a:gd name="T24" fmla="*/ 0 w 956"/>
              <a:gd name="T25" fmla="*/ 0 h 1115"/>
              <a:gd name="T26" fmla="*/ 0 w 956"/>
              <a:gd name="T27" fmla="*/ 0 h 111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56"/>
              <a:gd name="T43" fmla="*/ 0 h 1115"/>
              <a:gd name="T44" fmla="*/ 956 w 956"/>
              <a:gd name="T45" fmla="*/ 1115 h 111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56" h="1115">
                <a:moveTo>
                  <a:pt x="0" y="398"/>
                </a:moveTo>
                <a:lnTo>
                  <a:pt x="0" y="672"/>
                </a:lnTo>
                <a:lnTo>
                  <a:pt x="102" y="831"/>
                </a:lnTo>
                <a:lnTo>
                  <a:pt x="398" y="1115"/>
                </a:lnTo>
                <a:lnTo>
                  <a:pt x="625" y="1082"/>
                </a:lnTo>
                <a:lnTo>
                  <a:pt x="649" y="991"/>
                </a:lnTo>
                <a:lnTo>
                  <a:pt x="762" y="785"/>
                </a:lnTo>
                <a:lnTo>
                  <a:pt x="956" y="763"/>
                </a:lnTo>
                <a:lnTo>
                  <a:pt x="956" y="660"/>
                </a:lnTo>
                <a:lnTo>
                  <a:pt x="922" y="603"/>
                </a:lnTo>
                <a:lnTo>
                  <a:pt x="933" y="193"/>
                </a:lnTo>
                <a:lnTo>
                  <a:pt x="842" y="91"/>
                </a:lnTo>
                <a:lnTo>
                  <a:pt x="740" y="22"/>
                </a:lnTo>
                <a:lnTo>
                  <a:pt x="671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1118925" y="1907064"/>
            <a:ext cx="557374" cy="580136"/>
          </a:xfrm>
          <a:custGeom>
            <a:avLst/>
            <a:gdLst>
              <a:gd name="T0" fmla="*/ 0 w 1969"/>
              <a:gd name="T1" fmla="*/ 0 h 2231"/>
              <a:gd name="T2" fmla="*/ 0 w 1969"/>
              <a:gd name="T3" fmla="*/ 0 h 2231"/>
              <a:gd name="T4" fmla="*/ 0 w 1969"/>
              <a:gd name="T5" fmla="*/ 0 h 2231"/>
              <a:gd name="T6" fmla="*/ 0 w 1969"/>
              <a:gd name="T7" fmla="*/ 0 h 2231"/>
              <a:gd name="T8" fmla="*/ 0 w 1969"/>
              <a:gd name="T9" fmla="*/ 0 h 2231"/>
              <a:gd name="T10" fmla="*/ 0 w 1969"/>
              <a:gd name="T11" fmla="*/ 0 h 2231"/>
              <a:gd name="T12" fmla="*/ 0 w 1969"/>
              <a:gd name="T13" fmla="*/ 0 h 2231"/>
              <a:gd name="T14" fmla="*/ 0 w 1969"/>
              <a:gd name="T15" fmla="*/ 0 h 2231"/>
              <a:gd name="T16" fmla="*/ 0 w 1969"/>
              <a:gd name="T17" fmla="*/ 0 h 2231"/>
              <a:gd name="T18" fmla="*/ 0 w 1969"/>
              <a:gd name="T19" fmla="*/ 0 h 2231"/>
              <a:gd name="T20" fmla="*/ 0 w 1969"/>
              <a:gd name="T21" fmla="*/ 0 h 2231"/>
              <a:gd name="T22" fmla="*/ 0 w 1969"/>
              <a:gd name="T23" fmla="*/ 0 h 2231"/>
              <a:gd name="T24" fmla="*/ 0 w 1969"/>
              <a:gd name="T25" fmla="*/ 0 h 2231"/>
              <a:gd name="T26" fmla="*/ 0 w 1969"/>
              <a:gd name="T27" fmla="*/ 0 h 2231"/>
              <a:gd name="T28" fmla="*/ 0 w 1969"/>
              <a:gd name="T29" fmla="*/ 0 h 2231"/>
              <a:gd name="T30" fmla="*/ 0 w 1969"/>
              <a:gd name="T31" fmla="*/ 0 h 2231"/>
              <a:gd name="T32" fmla="*/ 0 w 1969"/>
              <a:gd name="T33" fmla="*/ 0 h 2231"/>
              <a:gd name="T34" fmla="*/ 0 w 1969"/>
              <a:gd name="T35" fmla="*/ 0 h 2231"/>
              <a:gd name="T36" fmla="*/ 0 w 1969"/>
              <a:gd name="T37" fmla="*/ 0 h 2231"/>
              <a:gd name="T38" fmla="*/ 0 w 1969"/>
              <a:gd name="T39" fmla="*/ 0 h 2231"/>
              <a:gd name="T40" fmla="*/ 0 w 1969"/>
              <a:gd name="T41" fmla="*/ 0 h 2231"/>
              <a:gd name="T42" fmla="*/ 0 w 1969"/>
              <a:gd name="T43" fmla="*/ 0 h 2231"/>
              <a:gd name="T44" fmla="*/ 0 w 1969"/>
              <a:gd name="T45" fmla="*/ 0 h 2231"/>
              <a:gd name="T46" fmla="*/ 0 w 1969"/>
              <a:gd name="T47" fmla="*/ 0 h 2231"/>
              <a:gd name="T48" fmla="*/ 0 w 1969"/>
              <a:gd name="T49" fmla="*/ 0 h 2231"/>
              <a:gd name="T50" fmla="*/ 0 w 1969"/>
              <a:gd name="T51" fmla="*/ 0 h 2231"/>
              <a:gd name="T52" fmla="*/ 0 w 1969"/>
              <a:gd name="T53" fmla="*/ 0 h 2231"/>
              <a:gd name="T54" fmla="*/ 0 w 1969"/>
              <a:gd name="T55" fmla="*/ 0 h 2231"/>
              <a:gd name="T56" fmla="*/ 0 w 1969"/>
              <a:gd name="T57" fmla="*/ 0 h 2231"/>
              <a:gd name="T58" fmla="*/ 0 w 1969"/>
              <a:gd name="T59" fmla="*/ 0 h 223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69"/>
              <a:gd name="T91" fmla="*/ 0 h 2231"/>
              <a:gd name="T92" fmla="*/ 1969 w 1969"/>
              <a:gd name="T93" fmla="*/ 2231 h 223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69" h="2231">
                <a:moveTo>
                  <a:pt x="1251" y="147"/>
                </a:moveTo>
                <a:lnTo>
                  <a:pt x="1388" y="136"/>
                </a:lnTo>
                <a:lnTo>
                  <a:pt x="1548" y="0"/>
                </a:lnTo>
                <a:lnTo>
                  <a:pt x="1821" y="11"/>
                </a:lnTo>
                <a:lnTo>
                  <a:pt x="1821" y="33"/>
                </a:lnTo>
                <a:lnTo>
                  <a:pt x="1923" y="56"/>
                </a:lnTo>
                <a:lnTo>
                  <a:pt x="1934" y="193"/>
                </a:lnTo>
                <a:lnTo>
                  <a:pt x="1912" y="523"/>
                </a:lnTo>
                <a:lnTo>
                  <a:pt x="1969" y="614"/>
                </a:lnTo>
                <a:lnTo>
                  <a:pt x="1969" y="819"/>
                </a:lnTo>
                <a:lnTo>
                  <a:pt x="1912" y="887"/>
                </a:lnTo>
                <a:lnTo>
                  <a:pt x="1912" y="1240"/>
                </a:lnTo>
                <a:lnTo>
                  <a:pt x="1730" y="1389"/>
                </a:lnTo>
                <a:lnTo>
                  <a:pt x="1502" y="1787"/>
                </a:lnTo>
                <a:lnTo>
                  <a:pt x="1001" y="1810"/>
                </a:lnTo>
                <a:lnTo>
                  <a:pt x="659" y="2129"/>
                </a:lnTo>
                <a:lnTo>
                  <a:pt x="431" y="2140"/>
                </a:lnTo>
                <a:lnTo>
                  <a:pt x="409" y="2185"/>
                </a:lnTo>
                <a:lnTo>
                  <a:pt x="204" y="2185"/>
                </a:lnTo>
                <a:lnTo>
                  <a:pt x="67" y="2231"/>
                </a:lnTo>
                <a:lnTo>
                  <a:pt x="0" y="2174"/>
                </a:lnTo>
                <a:lnTo>
                  <a:pt x="216" y="1924"/>
                </a:lnTo>
                <a:lnTo>
                  <a:pt x="249" y="1832"/>
                </a:lnTo>
                <a:lnTo>
                  <a:pt x="340" y="1741"/>
                </a:lnTo>
                <a:lnTo>
                  <a:pt x="444" y="1684"/>
                </a:lnTo>
                <a:lnTo>
                  <a:pt x="466" y="1582"/>
                </a:lnTo>
                <a:lnTo>
                  <a:pt x="568" y="1446"/>
                </a:lnTo>
                <a:lnTo>
                  <a:pt x="648" y="1377"/>
                </a:lnTo>
                <a:lnTo>
                  <a:pt x="705" y="1366"/>
                </a:lnTo>
                <a:lnTo>
                  <a:pt x="705" y="105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1383354" y="2172712"/>
            <a:ext cx="66107" cy="201320"/>
          </a:xfrm>
          <a:custGeom>
            <a:avLst/>
            <a:gdLst>
              <a:gd name="T0" fmla="*/ 0 w 238"/>
              <a:gd name="T1" fmla="*/ 0 h 775"/>
              <a:gd name="T2" fmla="*/ 0 w 238"/>
              <a:gd name="T3" fmla="*/ 0 h 775"/>
              <a:gd name="T4" fmla="*/ 0 w 238"/>
              <a:gd name="T5" fmla="*/ 0 h 775"/>
              <a:gd name="T6" fmla="*/ 0 w 238"/>
              <a:gd name="T7" fmla="*/ 0 h 775"/>
              <a:gd name="T8" fmla="*/ 0 w 238"/>
              <a:gd name="T9" fmla="*/ 0 h 775"/>
              <a:gd name="T10" fmla="*/ 0 w 238"/>
              <a:gd name="T11" fmla="*/ 0 h 775"/>
              <a:gd name="T12" fmla="*/ 0 w 238"/>
              <a:gd name="T13" fmla="*/ 0 h 775"/>
              <a:gd name="T14" fmla="*/ 0 w 238"/>
              <a:gd name="T15" fmla="*/ 0 h 775"/>
              <a:gd name="T16" fmla="*/ 0 w 238"/>
              <a:gd name="T17" fmla="*/ 0 h 775"/>
              <a:gd name="T18" fmla="*/ 0 w 238"/>
              <a:gd name="T19" fmla="*/ 0 h 775"/>
              <a:gd name="T20" fmla="*/ 0 w 238"/>
              <a:gd name="T21" fmla="*/ 0 h 775"/>
              <a:gd name="T22" fmla="*/ 0 w 238"/>
              <a:gd name="T23" fmla="*/ 0 h 7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38"/>
              <a:gd name="T37" fmla="*/ 0 h 775"/>
              <a:gd name="T38" fmla="*/ 238 w 238"/>
              <a:gd name="T39" fmla="*/ 775 h 7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38" h="775">
                <a:moveTo>
                  <a:pt x="0" y="0"/>
                </a:moveTo>
                <a:lnTo>
                  <a:pt x="23" y="68"/>
                </a:lnTo>
                <a:lnTo>
                  <a:pt x="23" y="194"/>
                </a:lnTo>
                <a:lnTo>
                  <a:pt x="80" y="274"/>
                </a:lnTo>
                <a:lnTo>
                  <a:pt x="135" y="320"/>
                </a:lnTo>
                <a:lnTo>
                  <a:pt x="135" y="365"/>
                </a:lnTo>
                <a:lnTo>
                  <a:pt x="238" y="365"/>
                </a:lnTo>
                <a:lnTo>
                  <a:pt x="215" y="580"/>
                </a:lnTo>
                <a:lnTo>
                  <a:pt x="169" y="615"/>
                </a:lnTo>
                <a:lnTo>
                  <a:pt x="169" y="649"/>
                </a:lnTo>
                <a:lnTo>
                  <a:pt x="124" y="649"/>
                </a:lnTo>
                <a:lnTo>
                  <a:pt x="114" y="775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986711" y="2250143"/>
            <a:ext cx="169805" cy="352608"/>
          </a:xfrm>
          <a:custGeom>
            <a:avLst/>
            <a:gdLst>
              <a:gd name="T0" fmla="*/ 0 w 603"/>
              <a:gd name="T1" fmla="*/ 0 h 1355"/>
              <a:gd name="T2" fmla="*/ 0 w 603"/>
              <a:gd name="T3" fmla="*/ 0 h 1355"/>
              <a:gd name="T4" fmla="*/ 0 w 603"/>
              <a:gd name="T5" fmla="*/ 0 h 1355"/>
              <a:gd name="T6" fmla="*/ 0 w 603"/>
              <a:gd name="T7" fmla="*/ 0 h 1355"/>
              <a:gd name="T8" fmla="*/ 0 w 603"/>
              <a:gd name="T9" fmla="*/ 0 h 1355"/>
              <a:gd name="T10" fmla="*/ 0 w 603"/>
              <a:gd name="T11" fmla="*/ 0 h 1355"/>
              <a:gd name="T12" fmla="*/ 0 w 603"/>
              <a:gd name="T13" fmla="*/ 0 h 1355"/>
              <a:gd name="T14" fmla="*/ 0 w 603"/>
              <a:gd name="T15" fmla="*/ 0 h 1355"/>
              <a:gd name="T16" fmla="*/ 0 w 603"/>
              <a:gd name="T17" fmla="*/ 0 h 1355"/>
              <a:gd name="T18" fmla="*/ 0 w 603"/>
              <a:gd name="T19" fmla="*/ 0 h 1355"/>
              <a:gd name="T20" fmla="*/ 0 w 603"/>
              <a:gd name="T21" fmla="*/ 0 h 1355"/>
              <a:gd name="T22" fmla="*/ 0 w 603"/>
              <a:gd name="T23" fmla="*/ 0 h 1355"/>
              <a:gd name="T24" fmla="*/ 0 w 603"/>
              <a:gd name="T25" fmla="*/ 0 h 1355"/>
              <a:gd name="T26" fmla="*/ 0 w 603"/>
              <a:gd name="T27" fmla="*/ 0 h 1355"/>
              <a:gd name="T28" fmla="*/ 0 w 603"/>
              <a:gd name="T29" fmla="*/ 0 h 1355"/>
              <a:gd name="T30" fmla="*/ 0 w 603"/>
              <a:gd name="T31" fmla="*/ 0 h 1355"/>
              <a:gd name="T32" fmla="*/ 0 w 603"/>
              <a:gd name="T33" fmla="*/ 0 h 1355"/>
              <a:gd name="T34" fmla="*/ 0 w 603"/>
              <a:gd name="T35" fmla="*/ 0 h 135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3"/>
              <a:gd name="T55" fmla="*/ 0 h 1355"/>
              <a:gd name="T56" fmla="*/ 603 w 603"/>
              <a:gd name="T57" fmla="*/ 1355 h 135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3" h="1355">
                <a:moveTo>
                  <a:pt x="421" y="0"/>
                </a:moveTo>
                <a:lnTo>
                  <a:pt x="398" y="137"/>
                </a:lnTo>
                <a:lnTo>
                  <a:pt x="352" y="228"/>
                </a:lnTo>
                <a:lnTo>
                  <a:pt x="273" y="273"/>
                </a:lnTo>
                <a:lnTo>
                  <a:pt x="284" y="752"/>
                </a:lnTo>
                <a:lnTo>
                  <a:pt x="204" y="854"/>
                </a:lnTo>
                <a:lnTo>
                  <a:pt x="148" y="923"/>
                </a:lnTo>
                <a:lnTo>
                  <a:pt x="124" y="956"/>
                </a:lnTo>
                <a:lnTo>
                  <a:pt x="33" y="969"/>
                </a:lnTo>
                <a:lnTo>
                  <a:pt x="0" y="1025"/>
                </a:lnTo>
                <a:lnTo>
                  <a:pt x="11" y="1082"/>
                </a:lnTo>
                <a:lnTo>
                  <a:pt x="79" y="1138"/>
                </a:lnTo>
                <a:lnTo>
                  <a:pt x="148" y="1173"/>
                </a:lnTo>
                <a:lnTo>
                  <a:pt x="215" y="1196"/>
                </a:lnTo>
                <a:lnTo>
                  <a:pt x="307" y="1218"/>
                </a:lnTo>
                <a:lnTo>
                  <a:pt x="410" y="1230"/>
                </a:lnTo>
                <a:lnTo>
                  <a:pt x="512" y="1322"/>
                </a:lnTo>
                <a:lnTo>
                  <a:pt x="603" y="1355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1112444" y="2471714"/>
            <a:ext cx="82958" cy="133419"/>
          </a:xfrm>
          <a:custGeom>
            <a:avLst/>
            <a:gdLst>
              <a:gd name="T0" fmla="*/ 0 w 297"/>
              <a:gd name="T1" fmla="*/ 0 h 513"/>
              <a:gd name="T2" fmla="*/ 0 w 297"/>
              <a:gd name="T3" fmla="*/ 0 h 513"/>
              <a:gd name="T4" fmla="*/ 0 w 297"/>
              <a:gd name="T5" fmla="*/ 0 h 513"/>
              <a:gd name="T6" fmla="*/ 0 w 297"/>
              <a:gd name="T7" fmla="*/ 0 h 513"/>
              <a:gd name="T8" fmla="*/ 0 w 297"/>
              <a:gd name="T9" fmla="*/ 0 h 5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7"/>
              <a:gd name="T16" fmla="*/ 0 h 513"/>
              <a:gd name="T17" fmla="*/ 297 w 297"/>
              <a:gd name="T18" fmla="*/ 513 h 5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7" h="513">
                <a:moveTo>
                  <a:pt x="0" y="513"/>
                </a:moveTo>
                <a:lnTo>
                  <a:pt x="160" y="501"/>
                </a:lnTo>
                <a:lnTo>
                  <a:pt x="171" y="228"/>
                </a:lnTo>
                <a:lnTo>
                  <a:pt x="182" y="115"/>
                </a:lnTo>
                <a:lnTo>
                  <a:pt x="297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290026" y="2265629"/>
            <a:ext cx="353868" cy="360947"/>
          </a:xfrm>
          <a:custGeom>
            <a:avLst/>
            <a:gdLst>
              <a:gd name="T0" fmla="*/ 0 w 1251"/>
              <a:gd name="T1" fmla="*/ 0 h 1389"/>
              <a:gd name="T2" fmla="*/ 0 w 1251"/>
              <a:gd name="T3" fmla="*/ 0 h 1389"/>
              <a:gd name="T4" fmla="*/ 0 w 1251"/>
              <a:gd name="T5" fmla="*/ 0 h 1389"/>
              <a:gd name="T6" fmla="*/ 0 w 1251"/>
              <a:gd name="T7" fmla="*/ 0 h 1389"/>
              <a:gd name="T8" fmla="*/ 0 w 1251"/>
              <a:gd name="T9" fmla="*/ 0 h 1389"/>
              <a:gd name="T10" fmla="*/ 0 w 1251"/>
              <a:gd name="T11" fmla="*/ 0 h 1389"/>
              <a:gd name="T12" fmla="*/ 0 w 1251"/>
              <a:gd name="T13" fmla="*/ 0 h 1389"/>
              <a:gd name="T14" fmla="*/ 0 w 1251"/>
              <a:gd name="T15" fmla="*/ 0 h 1389"/>
              <a:gd name="T16" fmla="*/ 0 w 1251"/>
              <a:gd name="T17" fmla="*/ 0 h 1389"/>
              <a:gd name="T18" fmla="*/ 0 w 1251"/>
              <a:gd name="T19" fmla="*/ 0 h 1389"/>
              <a:gd name="T20" fmla="*/ 0 w 1251"/>
              <a:gd name="T21" fmla="*/ 0 h 1389"/>
              <a:gd name="T22" fmla="*/ 0 w 1251"/>
              <a:gd name="T23" fmla="*/ 0 h 1389"/>
              <a:gd name="T24" fmla="*/ 0 w 1251"/>
              <a:gd name="T25" fmla="*/ 0 h 1389"/>
              <a:gd name="T26" fmla="*/ 0 w 1251"/>
              <a:gd name="T27" fmla="*/ 0 h 1389"/>
              <a:gd name="T28" fmla="*/ 0 w 1251"/>
              <a:gd name="T29" fmla="*/ 0 h 1389"/>
              <a:gd name="T30" fmla="*/ 0 w 1251"/>
              <a:gd name="T31" fmla="*/ 0 h 1389"/>
              <a:gd name="T32" fmla="*/ 0 w 1251"/>
              <a:gd name="T33" fmla="*/ 0 h 1389"/>
              <a:gd name="T34" fmla="*/ 0 w 1251"/>
              <a:gd name="T35" fmla="*/ 0 h 1389"/>
              <a:gd name="T36" fmla="*/ 0 w 1251"/>
              <a:gd name="T37" fmla="*/ 0 h 1389"/>
              <a:gd name="T38" fmla="*/ 0 w 1251"/>
              <a:gd name="T39" fmla="*/ 0 h 1389"/>
              <a:gd name="T40" fmla="*/ 0 w 1251"/>
              <a:gd name="T41" fmla="*/ 0 h 1389"/>
              <a:gd name="T42" fmla="*/ 0 w 1251"/>
              <a:gd name="T43" fmla="*/ 0 h 1389"/>
              <a:gd name="T44" fmla="*/ 0 w 1251"/>
              <a:gd name="T45" fmla="*/ 0 h 1389"/>
              <a:gd name="T46" fmla="*/ 0 w 1251"/>
              <a:gd name="T47" fmla="*/ 0 h 1389"/>
              <a:gd name="T48" fmla="*/ 0 w 1251"/>
              <a:gd name="T49" fmla="*/ 0 h 1389"/>
              <a:gd name="T50" fmla="*/ 0 w 1251"/>
              <a:gd name="T51" fmla="*/ 0 h 1389"/>
              <a:gd name="T52" fmla="*/ 0 w 1251"/>
              <a:gd name="T53" fmla="*/ 0 h 138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51"/>
              <a:gd name="T82" fmla="*/ 0 h 1389"/>
              <a:gd name="T83" fmla="*/ 1251 w 1251"/>
              <a:gd name="T84" fmla="*/ 1389 h 138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51" h="1389">
                <a:moveTo>
                  <a:pt x="1149" y="0"/>
                </a:moveTo>
                <a:lnTo>
                  <a:pt x="1195" y="125"/>
                </a:lnTo>
                <a:lnTo>
                  <a:pt x="1240" y="216"/>
                </a:lnTo>
                <a:lnTo>
                  <a:pt x="1251" y="273"/>
                </a:lnTo>
                <a:lnTo>
                  <a:pt x="1240" y="342"/>
                </a:lnTo>
                <a:lnTo>
                  <a:pt x="1160" y="455"/>
                </a:lnTo>
                <a:lnTo>
                  <a:pt x="1149" y="615"/>
                </a:lnTo>
                <a:lnTo>
                  <a:pt x="1172" y="684"/>
                </a:lnTo>
                <a:lnTo>
                  <a:pt x="1195" y="763"/>
                </a:lnTo>
                <a:lnTo>
                  <a:pt x="1218" y="821"/>
                </a:lnTo>
                <a:lnTo>
                  <a:pt x="1001" y="1014"/>
                </a:lnTo>
                <a:lnTo>
                  <a:pt x="910" y="968"/>
                </a:lnTo>
                <a:lnTo>
                  <a:pt x="841" y="934"/>
                </a:lnTo>
                <a:lnTo>
                  <a:pt x="785" y="968"/>
                </a:lnTo>
                <a:lnTo>
                  <a:pt x="660" y="968"/>
                </a:lnTo>
                <a:lnTo>
                  <a:pt x="592" y="1025"/>
                </a:lnTo>
                <a:lnTo>
                  <a:pt x="512" y="1094"/>
                </a:lnTo>
                <a:lnTo>
                  <a:pt x="455" y="1116"/>
                </a:lnTo>
                <a:lnTo>
                  <a:pt x="387" y="1185"/>
                </a:lnTo>
                <a:lnTo>
                  <a:pt x="284" y="1241"/>
                </a:lnTo>
                <a:lnTo>
                  <a:pt x="251" y="1344"/>
                </a:lnTo>
                <a:lnTo>
                  <a:pt x="238" y="1389"/>
                </a:lnTo>
                <a:lnTo>
                  <a:pt x="80" y="1367"/>
                </a:lnTo>
                <a:lnTo>
                  <a:pt x="80" y="1230"/>
                </a:lnTo>
                <a:lnTo>
                  <a:pt x="45" y="1048"/>
                </a:lnTo>
                <a:lnTo>
                  <a:pt x="0" y="1014"/>
                </a:lnTo>
                <a:lnTo>
                  <a:pt x="11" y="741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1137072" y="2618238"/>
            <a:ext cx="209988" cy="135802"/>
          </a:xfrm>
          <a:custGeom>
            <a:avLst/>
            <a:gdLst>
              <a:gd name="T0" fmla="*/ 0 w 741"/>
              <a:gd name="T1" fmla="*/ 0 h 523"/>
              <a:gd name="T2" fmla="*/ 0 w 741"/>
              <a:gd name="T3" fmla="*/ 0 h 523"/>
              <a:gd name="T4" fmla="*/ 0 w 741"/>
              <a:gd name="T5" fmla="*/ 0 h 523"/>
              <a:gd name="T6" fmla="*/ 0 w 741"/>
              <a:gd name="T7" fmla="*/ 0 h 523"/>
              <a:gd name="T8" fmla="*/ 0 w 741"/>
              <a:gd name="T9" fmla="*/ 0 h 523"/>
              <a:gd name="T10" fmla="*/ 0 w 741"/>
              <a:gd name="T11" fmla="*/ 0 h 523"/>
              <a:gd name="T12" fmla="*/ 0 w 741"/>
              <a:gd name="T13" fmla="*/ 0 h 523"/>
              <a:gd name="T14" fmla="*/ 0 w 741"/>
              <a:gd name="T15" fmla="*/ 0 h 523"/>
              <a:gd name="T16" fmla="*/ 0 w 741"/>
              <a:gd name="T17" fmla="*/ 0 h 523"/>
              <a:gd name="T18" fmla="*/ 0 w 741"/>
              <a:gd name="T19" fmla="*/ 0 h 523"/>
              <a:gd name="T20" fmla="*/ 0 w 741"/>
              <a:gd name="T21" fmla="*/ 0 h 523"/>
              <a:gd name="T22" fmla="*/ 0 w 741"/>
              <a:gd name="T23" fmla="*/ 0 h 523"/>
              <a:gd name="T24" fmla="*/ 0 w 741"/>
              <a:gd name="T25" fmla="*/ 0 h 523"/>
              <a:gd name="T26" fmla="*/ 0 w 741"/>
              <a:gd name="T27" fmla="*/ 0 h 523"/>
              <a:gd name="T28" fmla="*/ 0 w 741"/>
              <a:gd name="T29" fmla="*/ 0 h 523"/>
              <a:gd name="T30" fmla="*/ 0 w 741"/>
              <a:gd name="T31" fmla="*/ 0 h 5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1"/>
              <a:gd name="T49" fmla="*/ 0 h 523"/>
              <a:gd name="T50" fmla="*/ 741 w 741"/>
              <a:gd name="T51" fmla="*/ 523 h 5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1" h="523">
                <a:moveTo>
                  <a:pt x="616" y="0"/>
                </a:moveTo>
                <a:lnTo>
                  <a:pt x="592" y="136"/>
                </a:lnTo>
                <a:lnTo>
                  <a:pt x="627" y="148"/>
                </a:lnTo>
                <a:lnTo>
                  <a:pt x="650" y="228"/>
                </a:lnTo>
                <a:lnTo>
                  <a:pt x="661" y="250"/>
                </a:lnTo>
                <a:lnTo>
                  <a:pt x="718" y="239"/>
                </a:lnTo>
                <a:lnTo>
                  <a:pt x="741" y="273"/>
                </a:lnTo>
                <a:lnTo>
                  <a:pt x="683" y="410"/>
                </a:lnTo>
                <a:lnTo>
                  <a:pt x="638" y="477"/>
                </a:lnTo>
                <a:lnTo>
                  <a:pt x="616" y="523"/>
                </a:lnTo>
                <a:lnTo>
                  <a:pt x="377" y="501"/>
                </a:lnTo>
                <a:lnTo>
                  <a:pt x="377" y="466"/>
                </a:lnTo>
                <a:lnTo>
                  <a:pt x="240" y="477"/>
                </a:lnTo>
                <a:lnTo>
                  <a:pt x="228" y="410"/>
                </a:lnTo>
                <a:lnTo>
                  <a:pt x="171" y="352"/>
                </a:lnTo>
                <a:lnTo>
                  <a:pt x="0" y="319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1312062" y="2522938"/>
            <a:ext cx="321462" cy="287090"/>
          </a:xfrm>
          <a:custGeom>
            <a:avLst/>
            <a:gdLst>
              <a:gd name="T0" fmla="*/ 0 w 1138"/>
              <a:gd name="T1" fmla="*/ 0 h 1105"/>
              <a:gd name="T2" fmla="*/ 0 w 1138"/>
              <a:gd name="T3" fmla="*/ 0 h 1105"/>
              <a:gd name="T4" fmla="*/ 0 w 1138"/>
              <a:gd name="T5" fmla="*/ 0 h 1105"/>
              <a:gd name="T6" fmla="*/ 0 w 1138"/>
              <a:gd name="T7" fmla="*/ 0 h 1105"/>
              <a:gd name="T8" fmla="*/ 0 w 1138"/>
              <a:gd name="T9" fmla="*/ 0 h 1105"/>
              <a:gd name="T10" fmla="*/ 0 w 1138"/>
              <a:gd name="T11" fmla="*/ 0 h 1105"/>
              <a:gd name="T12" fmla="*/ 0 w 1138"/>
              <a:gd name="T13" fmla="*/ 0 h 1105"/>
              <a:gd name="T14" fmla="*/ 0 w 1138"/>
              <a:gd name="T15" fmla="*/ 0 h 1105"/>
              <a:gd name="T16" fmla="*/ 0 w 1138"/>
              <a:gd name="T17" fmla="*/ 0 h 1105"/>
              <a:gd name="T18" fmla="*/ 0 w 1138"/>
              <a:gd name="T19" fmla="*/ 0 h 1105"/>
              <a:gd name="T20" fmla="*/ 0 w 1138"/>
              <a:gd name="T21" fmla="*/ 0 h 1105"/>
              <a:gd name="T22" fmla="*/ 0 w 1138"/>
              <a:gd name="T23" fmla="*/ 0 h 1105"/>
              <a:gd name="T24" fmla="*/ 0 w 1138"/>
              <a:gd name="T25" fmla="*/ 0 h 1105"/>
              <a:gd name="T26" fmla="*/ 0 w 1138"/>
              <a:gd name="T27" fmla="*/ 0 h 110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138"/>
              <a:gd name="T43" fmla="*/ 0 h 1105"/>
              <a:gd name="T44" fmla="*/ 1138 w 1138"/>
              <a:gd name="T45" fmla="*/ 1105 h 110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138" h="1105">
                <a:moveTo>
                  <a:pt x="0" y="867"/>
                </a:moveTo>
                <a:lnTo>
                  <a:pt x="22" y="1060"/>
                </a:lnTo>
                <a:lnTo>
                  <a:pt x="216" y="1060"/>
                </a:lnTo>
                <a:lnTo>
                  <a:pt x="295" y="1014"/>
                </a:lnTo>
                <a:lnTo>
                  <a:pt x="409" y="1105"/>
                </a:lnTo>
                <a:lnTo>
                  <a:pt x="887" y="1094"/>
                </a:lnTo>
                <a:lnTo>
                  <a:pt x="910" y="1014"/>
                </a:lnTo>
                <a:lnTo>
                  <a:pt x="978" y="900"/>
                </a:lnTo>
                <a:lnTo>
                  <a:pt x="989" y="832"/>
                </a:lnTo>
                <a:lnTo>
                  <a:pt x="1126" y="752"/>
                </a:lnTo>
                <a:lnTo>
                  <a:pt x="1138" y="251"/>
                </a:lnTo>
                <a:lnTo>
                  <a:pt x="1012" y="183"/>
                </a:lnTo>
                <a:lnTo>
                  <a:pt x="989" y="126"/>
                </a:lnTo>
                <a:lnTo>
                  <a:pt x="944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630932" y="2329956"/>
            <a:ext cx="305908" cy="402641"/>
          </a:xfrm>
          <a:custGeom>
            <a:avLst/>
            <a:gdLst>
              <a:gd name="T0" fmla="*/ 0 w 1082"/>
              <a:gd name="T1" fmla="*/ 0 h 1548"/>
              <a:gd name="T2" fmla="*/ 0 w 1082"/>
              <a:gd name="T3" fmla="*/ 0 h 1548"/>
              <a:gd name="T4" fmla="*/ 0 w 1082"/>
              <a:gd name="T5" fmla="*/ 0 h 1548"/>
              <a:gd name="T6" fmla="*/ 0 w 1082"/>
              <a:gd name="T7" fmla="*/ 0 h 1548"/>
              <a:gd name="T8" fmla="*/ 0 w 1082"/>
              <a:gd name="T9" fmla="*/ 0 h 1548"/>
              <a:gd name="T10" fmla="*/ 0 w 1082"/>
              <a:gd name="T11" fmla="*/ 0 h 1548"/>
              <a:gd name="T12" fmla="*/ 0 w 1082"/>
              <a:gd name="T13" fmla="*/ 0 h 1548"/>
              <a:gd name="T14" fmla="*/ 0 w 1082"/>
              <a:gd name="T15" fmla="*/ 0 h 1548"/>
              <a:gd name="T16" fmla="*/ 0 w 1082"/>
              <a:gd name="T17" fmla="*/ 0 h 1548"/>
              <a:gd name="T18" fmla="*/ 0 w 1082"/>
              <a:gd name="T19" fmla="*/ 0 h 1548"/>
              <a:gd name="T20" fmla="*/ 0 w 1082"/>
              <a:gd name="T21" fmla="*/ 0 h 1548"/>
              <a:gd name="T22" fmla="*/ 0 w 1082"/>
              <a:gd name="T23" fmla="*/ 0 h 1548"/>
              <a:gd name="T24" fmla="*/ 0 w 1082"/>
              <a:gd name="T25" fmla="*/ 0 h 1548"/>
              <a:gd name="T26" fmla="*/ 0 w 1082"/>
              <a:gd name="T27" fmla="*/ 0 h 1548"/>
              <a:gd name="T28" fmla="*/ 0 w 1082"/>
              <a:gd name="T29" fmla="*/ 0 h 1548"/>
              <a:gd name="T30" fmla="*/ 0 w 1082"/>
              <a:gd name="T31" fmla="*/ 0 h 1548"/>
              <a:gd name="T32" fmla="*/ 0 w 1082"/>
              <a:gd name="T33" fmla="*/ 0 h 1548"/>
              <a:gd name="T34" fmla="*/ 0 w 1082"/>
              <a:gd name="T35" fmla="*/ 0 h 1548"/>
              <a:gd name="T36" fmla="*/ 0 w 1082"/>
              <a:gd name="T37" fmla="*/ 0 h 1548"/>
              <a:gd name="T38" fmla="*/ 0 w 1082"/>
              <a:gd name="T39" fmla="*/ 0 h 1548"/>
              <a:gd name="T40" fmla="*/ 0 w 1082"/>
              <a:gd name="T41" fmla="*/ 0 h 1548"/>
              <a:gd name="T42" fmla="*/ 0 w 1082"/>
              <a:gd name="T43" fmla="*/ 0 h 1548"/>
              <a:gd name="T44" fmla="*/ 0 w 1082"/>
              <a:gd name="T45" fmla="*/ 0 h 1548"/>
              <a:gd name="T46" fmla="*/ 0 w 1082"/>
              <a:gd name="T47" fmla="*/ 0 h 1548"/>
              <a:gd name="T48" fmla="*/ 0 w 1082"/>
              <a:gd name="T49" fmla="*/ 0 h 1548"/>
              <a:gd name="T50" fmla="*/ 0 w 1082"/>
              <a:gd name="T51" fmla="*/ 0 h 1548"/>
              <a:gd name="T52" fmla="*/ 0 w 1082"/>
              <a:gd name="T53" fmla="*/ 0 h 1548"/>
              <a:gd name="T54" fmla="*/ 0 w 1082"/>
              <a:gd name="T55" fmla="*/ 0 h 1548"/>
              <a:gd name="T56" fmla="*/ 0 w 1082"/>
              <a:gd name="T57" fmla="*/ 0 h 154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082"/>
              <a:gd name="T88" fmla="*/ 0 h 1548"/>
              <a:gd name="T89" fmla="*/ 1082 w 1082"/>
              <a:gd name="T90" fmla="*/ 1548 h 154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082" h="1548">
                <a:moveTo>
                  <a:pt x="0" y="1480"/>
                </a:moveTo>
                <a:lnTo>
                  <a:pt x="149" y="1411"/>
                </a:lnTo>
                <a:lnTo>
                  <a:pt x="160" y="1093"/>
                </a:lnTo>
                <a:lnTo>
                  <a:pt x="398" y="1093"/>
                </a:lnTo>
                <a:lnTo>
                  <a:pt x="422" y="1059"/>
                </a:lnTo>
                <a:lnTo>
                  <a:pt x="410" y="1275"/>
                </a:lnTo>
                <a:lnTo>
                  <a:pt x="444" y="1309"/>
                </a:lnTo>
                <a:lnTo>
                  <a:pt x="444" y="1411"/>
                </a:lnTo>
                <a:lnTo>
                  <a:pt x="513" y="1515"/>
                </a:lnTo>
                <a:lnTo>
                  <a:pt x="774" y="1548"/>
                </a:lnTo>
                <a:lnTo>
                  <a:pt x="1082" y="1264"/>
                </a:lnTo>
                <a:lnTo>
                  <a:pt x="1082" y="1161"/>
                </a:lnTo>
                <a:lnTo>
                  <a:pt x="1014" y="1105"/>
                </a:lnTo>
                <a:lnTo>
                  <a:pt x="1014" y="956"/>
                </a:lnTo>
                <a:lnTo>
                  <a:pt x="1047" y="934"/>
                </a:lnTo>
                <a:lnTo>
                  <a:pt x="1036" y="888"/>
                </a:lnTo>
                <a:lnTo>
                  <a:pt x="1014" y="865"/>
                </a:lnTo>
                <a:lnTo>
                  <a:pt x="1059" y="728"/>
                </a:lnTo>
                <a:lnTo>
                  <a:pt x="1082" y="717"/>
                </a:lnTo>
                <a:lnTo>
                  <a:pt x="1070" y="626"/>
                </a:lnTo>
                <a:lnTo>
                  <a:pt x="1025" y="535"/>
                </a:lnTo>
                <a:lnTo>
                  <a:pt x="1014" y="330"/>
                </a:lnTo>
                <a:lnTo>
                  <a:pt x="956" y="227"/>
                </a:lnTo>
                <a:lnTo>
                  <a:pt x="968" y="159"/>
                </a:lnTo>
                <a:lnTo>
                  <a:pt x="877" y="0"/>
                </a:lnTo>
                <a:lnTo>
                  <a:pt x="683" y="22"/>
                </a:lnTo>
                <a:lnTo>
                  <a:pt x="683" y="159"/>
                </a:lnTo>
                <a:lnTo>
                  <a:pt x="149" y="626"/>
                </a:lnTo>
                <a:lnTo>
                  <a:pt x="12" y="55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1089112" y="2801689"/>
            <a:ext cx="283872" cy="194173"/>
          </a:xfrm>
          <a:custGeom>
            <a:avLst/>
            <a:gdLst>
              <a:gd name="T0" fmla="*/ 0 w 1002"/>
              <a:gd name="T1" fmla="*/ 0 h 752"/>
              <a:gd name="T2" fmla="*/ 0 w 1002"/>
              <a:gd name="T3" fmla="*/ 0 h 752"/>
              <a:gd name="T4" fmla="*/ 0 w 1002"/>
              <a:gd name="T5" fmla="*/ 0 h 752"/>
              <a:gd name="T6" fmla="*/ 0 w 1002"/>
              <a:gd name="T7" fmla="*/ 0 h 752"/>
              <a:gd name="T8" fmla="*/ 0 w 1002"/>
              <a:gd name="T9" fmla="*/ 0 h 752"/>
              <a:gd name="T10" fmla="*/ 0 w 1002"/>
              <a:gd name="T11" fmla="*/ 0 h 752"/>
              <a:gd name="T12" fmla="*/ 0 w 1002"/>
              <a:gd name="T13" fmla="*/ 0 h 752"/>
              <a:gd name="T14" fmla="*/ 0 w 1002"/>
              <a:gd name="T15" fmla="*/ 0 h 752"/>
              <a:gd name="T16" fmla="*/ 0 w 1002"/>
              <a:gd name="T17" fmla="*/ 0 h 752"/>
              <a:gd name="T18" fmla="*/ 0 w 1002"/>
              <a:gd name="T19" fmla="*/ 0 h 752"/>
              <a:gd name="T20" fmla="*/ 0 w 1002"/>
              <a:gd name="T21" fmla="*/ 0 h 752"/>
              <a:gd name="T22" fmla="*/ 0 w 1002"/>
              <a:gd name="T23" fmla="*/ 0 h 7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02"/>
              <a:gd name="T37" fmla="*/ 0 h 752"/>
              <a:gd name="T38" fmla="*/ 1002 w 1002"/>
              <a:gd name="T39" fmla="*/ 752 h 7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02" h="752">
                <a:moveTo>
                  <a:pt x="0" y="752"/>
                </a:moveTo>
                <a:lnTo>
                  <a:pt x="330" y="741"/>
                </a:lnTo>
                <a:lnTo>
                  <a:pt x="467" y="684"/>
                </a:lnTo>
                <a:lnTo>
                  <a:pt x="592" y="684"/>
                </a:lnTo>
                <a:lnTo>
                  <a:pt x="614" y="717"/>
                </a:lnTo>
                <a:lnTo>
                  <a:pt x="729" y="717"/>
                </a:lnTo>
                <a:lnTo>
                  <a:pt x="1002" y="559"/>
                </a:lnTo>
                <a:lnTo>
                  <a:pt x="1002" y="297"/>
                </a:lnTo>
                <a:lnTo>
                  <a:pt x="933" y="217"/>
                </a:lnTo>
                <a:lnTo>
                  <a:pt x="933" y="91"/>
                </a:lnTo>
                <a:lnTo>
                  <a:pt x="957" y="91"/>
                </a:lnTo>
                <a:lnTo>
                  <a:pt x="957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1372984" y="2810028"/>
            <a:ext cx="193137" cy="165583"/>
          </a:xfrm>
          <a:custGeom>
            <a:avLst/>
            <a:gdLst>
              <a:gd name="T0" fmla="*/ 0 w 682"/>
              <a:gd name="T1" fmla="*/ 0 h 638"/>
              <a:gd name="T2" fmla="*/ 0 w 682"/>
              <a:gd name="T3" fmla="*/ 0 h 638"/>
              <a:gd name="T4" fmla="*/ 0 w 682"/>
              <a:gd name="T5" fmla="*/ 0 h 638"/>
              <a:gd name="T6" fmla="*/ 0 w 682"/>
              <a:gd name="T7" fmla="*/ 0 h 638"/>
              <a:gd name="T8" fmla="*/ 0 w 682"/>
              <a:gd name="T9" fmla="*/ 0 h 638"/>
              <a:gd name="T10" fmla="*/ 0 w 682"/>
              <a:gd name="T11" fmla="*/ 0 h 638"/>
              <a:gd name="T12" fmla="*/ 0 w 682"/>
              <a:gd name="T13" fmla="*/ 0 h 638"/>
              <a:gd name="T14" fmla="*/ 0 w 682"/>
              <a:gd name="T15" fmla="*/ 0 h 638"/>
              <a:gd name="T16" fmla="*/ 0 w 682"/>
              <a:gd name="T17" fmla="*/ 0 h 638"/>
              <a:gd name="T18" fmla="*/ 0 w 682"/>
              <a:gd name="T19" fmla="*/ 0 h 6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2"/>
              <a:gd name="T31" fmla="*/ 0 h 638"/>
              <a:gd name="T32" fmla="*/ 682 w 682"/>
              <a:gd name="T33" fmla="*/ 638 h 6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2" h="638">
                <a:moveTo>
                  <a:pt x="0" y="512"/>
                </a:moveTo>
                <a:lnTo>
                  <a:pt x="113" y="627"/>
                </a:lnTo>
                <a:lnTo>
                  <a:pt x="387" y="638"/>
                </a:lnTo>
                <a:lnTo>
                  <a:pt x="649" y="558"/>
                </a:lnTo>
                <a:lnTo>
                  <a:pt x="649" y="434"/>
                </a:lnTo>
                <a:lnTo>
                  <a:pt x="671" y="434"/>
                </a:lnTo>
                <a:lnTo>
                  <a:pt x="649" y="297"/>
                </a:lnTo>
                <a:lnTo>
                  <a:pt x="636" y="171"/>
                </a:lnTo>
                <a:lnTo>
                  <a:pt x="682" y="171"/>
                </a:lnTo>
                <a:lnTo>
                  <a:pt x="671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1553159" y="2717111"/>
            <a:ext cx="247578" cy="391919"/>
          </a:xfrm>
          <a:custGeom>
            <a:avLst/>
            <a:gdLst>
              <a:gd name="T0" fmla="*/ 0 w 878"/>
              <a:gd name="T1" fmla="*/ 0 h 1504"/>
              <a:gd name="T2" fmla="*/ 0 w 878"/>
              <a:gd name="T3" fmla="*/ 0 h 1504"/>
              <a:gd name="T4" fmla="*/ 0 w 878"/>
              <a:gd name="T5" fmla="*/ 0 h 1504"/>
              <a:gd name="T6" fmla="*/ 0 w 878"/>
              <a:gd name="T7" fmla="*/ 0 h 1504"/>
              <a:gd name="T8" fmla="*/ 0 w 878"/>
              <a:gd name="T9" fmla="*/ 0 h 1504"/>
              <a:gd name="T10" fmla="*/ 0 w 878"/>
              <a:gd name="T11" fmla="*/ 0 h 1504"/>
              <a:gd name="T12" fmla="*/ 0 w 878"/>
              <a:gd name="T13" fmla="*/ 0 h 1504"/>
              <a:gd name="T14" fmla="*/ 0 w 878"/>
              <a:gd name="T15" fmla="*/ 0 h 1504"/>
              <a:gd name="T16" fmla="*/ 0 w 878"/>
              <a:gd name="T17" fmla="*/ 0 h 1504"/>
              <a:gd name="T18" fmla="*/ 0 w 878"/>
              <a:gd name="T19" fmla="*/ 0 h 1504"/>
              <a:gd name="T20" fmla="*/ 0 w 878"/>
              <a:gd name="T21" fmla="*/ 0 h 1504"/>
              <a:gd name="T22" fmla="*/ 0 w 878"/>
              <a:gd name="T23" fmla="*/ 0 h 1504"/>
              <a:gd name="T24" fmla="*/ 0 w 878"/>
              <a:gd name="T25" fmla="*/ 0 h 1504"/>
              <a:gd name="T26" fmla="*/ 0 w 878"/>
              <a:gd name="T27" fmla="*/ 0 h 15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78"/>
              <a:gd name="T43" fmla="*/ 0 h 1504"/>
              <a:gd name="T44" fmla="*/ 878 w 878"/>
              <a:gd name="T45" fmla="*/ 1504 h 15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78" h="1504">
                <a:moveTo>
                  <a:pt x="0" y="911"/>
                </a:moveTo>
                <a:lnTo>
                  <a:pt x="252" y="1049"/>
                </a:lnTo>
                <a:lnTo>
                  <a:pt x="240" y="1162"/>
                </a:lnTo>
                <a:lnTo>
                  <a:pt x="206" y="1173"/>
                </a:lnTo>
                <a:lnTo>
                  <a:pt x="206" y="1413"/>
                </a:lnTo>
                <a:lnTo>
                  <a:pt x="434" y="1504"/>
                </a:lnTo>
                <a:lnTo>
                  <a:pt x="741" y="1504"/>
                </a:lnTo>
                <a:lnTo>
                  <a:pt x="866" y="1322"/>
                </a:lnTo>
                <a:lnTo>
                  <a:pt x="878" y="1025"/>
                </a:lnTo>
                <a:lnTo>
                  <a:pt x="718" y="923"/>
                </a:lnTo>
                <a:lnTo>
                  <a:pt x="707" y="843"/>
                </a:lnTo>
                <a:lnTo>
                  <a:pt x="627" y="707"/>
                </a:lnTo>
                <a:lnTo>
                  <a:pt x="764" y="592"/>
                </a:lnTo>
                <a:lnTo>
                  <a:pt x="787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1054114" y="3085205"/>
            <a:ext cx="559967" cy="183452"/>
          </a:xfrm>
          <a:custGeom>
            <a:avLst/>
            <a:gdLst>
              <a:gd name="T0" fmla="*/ 0 w 1980"/>
              <a:gd name="T1" fmla="*/ 0 h 705"/>
              <a:gd name="T2" fmla="*/ 0 w 1980"/>
              <a:gd name="T3" fmla="*/ 0 h 705"/>
              <a:gd name="T4" fmla="*/ 0 w 1980"/>
              <a:gd name="T5" fmla="*/ 0 h 705"/>
              <a:gd name="T6" fmla="*/ 0 w 1980"/>
              <a:gd name="T7" fmla="*/ 0 h 705"/>
              <a:gd name="T8" fmla="*/ 0 w 1980"/>
              <a:gd name="T9" fmla="*/ 0 h 705"/>
              <a:gd name="T10" fmla="*/ 0 w 1980"/>
              <a:gd name="T11" fmla="*/ 0 h 705"/>
              <a:gd name="T12" fmla="*/ 0 w 1980"/>
              <a:gd name="T13" fmla="*/ 0 h 705"/>
              <a:gd name="T14" fmla="*/ 0 w 1980"/>
              <a:gd name="T15" fmla="*/ 0 h 705"/>
              <a:gd name="T16" fmla="*/ 0 w 1980"/>
              <a:gd name="T17" fmla="*/ 0 h 705"/>
              <a:gd name="T18" fmla="*/ 0 w 1980"/>
              <a:gd name="T19" fmla="*/ 0 h 705"/>
              <a:gd name="T20" fmla="*/ 0 w 1980"/>
              <a:gd name="T21" fmla="*/ 0 h 705"/>
              <a:gd name="T22" fmla="*/ 0 w 1980"/>
              <a:gd name="T23" fmla="*/ 0 h 705"/>
              <a:gd name="T24" fmla="*/ 0 w 1980"/>
              <a:gd name="T25" fmla="*/ 0 h 705"/>
              <a:gd name="T26" fmla="*/ 0 w 1980"/>
              <a:gd name="T27" fmla="*/ 0 h 705"/>
              <a:gd name="T28" fmla="*/ 0 w 1980"/>
              <a:gd name="T29" fmla="*/ 0 h 70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80"/>
              <a:gd name="T46" fmla="*/ 0 h 705"/>
              <a:gd name="T47" fmla="*/ 1980 w 1980"/>
              <a:gd name="T48" fmla="*/ 705 h 70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80" h="705">
                <a:moveTo>
                  <a:pt x="0" y="364"/>
                </a:moveTo>
                <a:lnTo>
                  <a:pt x="216" y="603"/>
                </a:lnTo>
                <a:lnTo>
                  <a:pt x="603" y="637"/>
                </a:lnTo>
                <a:lnTo>
                  <a:pt x="717" y="705"/>
                </a:lnTo>
                <a:lnTo>
                  <a:pt x="796" y="592"/>
                </a:lnTo>
                <a:lnTo>
                  <a:pt x="763" y="455"/>
                </a:lnTo>
                <a:lnTo>
                  <a:pt x="739" y="295"/>
                </a:lnTo>
                <a:lnTo>
                  <a:pt x="808" y="228"/>
                </a:lnTo>
                <a:lnTo>
                  <a:pt x="1013" y="250"/>
                </a:lnTo>
                <a:lnTo>
                  <a:pt x="1047" y="148"/>
                </a:lnTo>
                <a:lnTo>
                  <a:pt x="1331" y="319"/>
                </a:lnTo>
                <a:lnTo>
                  <a:pt x="1400" y="490"/>
                </a:lnTo>
                <a:lnTo>
                  <a:pt x="1525" y="501"/>
                </a:lnTo>
                <a:lnTo>
                  <a:pt x="1581" y="341"/>
                </a:lnTo>
                <a:lnTo>
                  <a:pt x="198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1085224" y="3043512"/>
            <a:ext cx="265725" cy="77431"/>
          </a:xfrm>
          <a:custGeom>
            <a:avLst/>
            <a:gdLst>
              <a:gd name="T0" fmla="*/ 0 w 934"/>
              <a:gd name="T1" fmla="*/ 0 h 297"/>
              <a:gd name="T2" fmla="*/ 0 w 934"/>
              <a:gd name="T3" fmla="*/ 0 h 297"/>
              <a:gd name="T4" fmla="*/ 0 w 934"/>
              <a:gd name="T5" fmla="*/ 0 h 297"/>
              <a:gd name="T6" fmla="*/ 0 w 934"/>
              <a:gd name="T7" fmla="*/ 0 h 297"/>
              <a:gd name="T8" fmla="*/ 0 w 934"/>
              <a:gd name="T9" fmla="*/ 0 h 297"/>
              <a:gd name="T10" fmla="*/ 0 w 934"/>
              <a:gd name="T11" fmla="*/ 0 h 297"/>
              <a:gd name="T12" fmla="*/ 0 w 934"/>
              <a:gd name="T13" fmla="*/ 0 h 297"/>
              <a:gd name="T14" fmla="*/ 0 w 934"/>
              <a:gd name="T15" fmla="*/ 0 h 297"/>
              <a:gd name="T16" fmla="*/ 0 w 934"/>
              <a:gd name="T17" fmla="*/ 0 h 29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34"/>
              <a:gd name="T28" fmla="*/ 0 h 297"/>
              <a:gd name="T29" fmla="*/ 934 w 934"/>
              <a:gd name="T30" fmla="*/ 297 h 29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34" h="297">
                <a:moveTo>
                  <a:pt x="0" y="0"/>
                </a:moveTo>
                <a:lnTo>
                  <a:pt x="217" y="69"/>
                </a:lnTo>
                <a:lnTo>
                  <a:pt x="353" y="160"/>
                </a:lnTo>
                <a:lnTo>
                  <a:pt x="455" y="148"/>
                </a:lnTo>
                <a:lnTo>
                  <a:pt x="570" y="57"/>
                </a:lnTo>
                <a:lnTo>
                  <a:pt x="798" y="57"/>
                </a:lnTo>
                <a:lnTo>
                  <a:pt x="832" y="137"/>
                </a:lnTo>
                <a:lnTo>
                  <a:pt x="832" y="217"/>
                </a:lnTo>
                <a:lnTo>
                  <a:pt x="934" y="29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1798144" y="2730215"/>
            <a:ext cx="234616" cy="387155"/>
          </a:xfrm>
          <a:custGeom>
            <a:avLst/>
            <a:gdLst>
              <a:gd name="T0" fmla="*/ 0 w 832"/>
              <a:gd name="T1" fmla="*/ 0 h 1491"/>
              <a:gd name="T2" fmla="*/ 0 w 832"/>
              <a:gd name="T3" fmla="*/ 0 h 1491"/>
              <a:gd name="T4" fmla="*/ 0 w 832"/>
              <a:gd name="T5" fmla="*/ 0 h 1491"/>
              <a:gd name="T6" fmla="*/ 0 w 832"/>
              <a:gd name="T7" fmla="*/ 0 h 1491"/>
              <a:gd name="T8" fmla="*/ 0 w 832"/>
              <a:gd name="T9" fmla="*/ 0 h 1491"/>
              <a:gd name="T10" fmla="*/ 0 w 832"/>
              <a:gd name="T11" fmla="*/ 0 h 1491"/>
              <a:gd name="T12" fmla="*/ 0 w 832"/>
              <a:gd name="T13" fmla="*/ 0 h 1491"/>
              <a:gd name="T14" fmla="*/ 0 w 832"/>
              <a:gd name="T15" fmla="*/ 0 h 1491"/>
              <a:gd name="T16" fmla="*/ 0 w 832"/>
              <a:gd name="T17" fmla="*/ 0 h 1491"/>
              <a:gd name="T18" fmla="*/ 0 w 832"/>
              <a:gd name="T19" fmla="*/ 0 h 1491"/>
              <a:gd name="T20" fmla="*/ 0 w 832"/>
              <a:gd name="T21" fmla="*/ 0 h 1491"/>
              <a:gd name="T22" fmla="*/ 0 w 832"/>
              <a:gd name="T23" fmla="*/ 0 h 1491"/>
              <a:gd name="T24" fmla="*/ 0 w 832"/>
              <a:gd name="T25" fmla="*/ 0 h 14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32"/>
              <a:gd name="T40" fmla="*/ 0 h 1491"/>
              <a:gd name="T41" fmla="*/ 832 w 832"/>
              <a:gd name="T42" fmla="*/ 1491 h 149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32" h="1491">
                <a:moveTo>
                  <a:pt x="0" y="1276"/>
                </a:moveTo>
                <a:lnTo>
                  <a:pt x="23" y="1491"/>
                </a:lnTo>
                <a:lnTo>
                  <a:pt x="410" y="1458"/>
                </a:lnTo>
                <a:lnTo>
                  <a:pt x="604" y="1298"/>
                </a:lnTo>
                <a:lnTo>
                  <a:pt x="615" y="1173"/>
                </a:lnTo>
                <a:lnTo>
                  <a:pt x="774" y="1014"/>
                </a:lnTo>
                <a:lnTo>
                  <a:pt x="774" y="478"/>
                </a:lnTo>
                <a:lnTo>
                  <a:pt x="832" y="387"/>
                </a:lnTo>
                <a:lnTo>
                  <a:pt x="626" y="216"/>
                </a:lnTo>
                <a:lnTo>
                  <a:pt x="467" y="194"/>
                </a:lnTo>
                <a:lnTo>
                  <a:pt x="376" y="69"/>
                </a:lnTo>
                <a:lnTo>
                  <a:pt x="227" y="69"/>
                </a:lnTo>
                <a:lnTo>
                  <a:pt x="171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1878510" y="2217979"/>
            <a:ext cx="663664" cy="263265"/>
          </a:xfrm>
          <a:custGeom>
            <a:avLst/>
            <a:gdLst>
              <a:gd name="T0" fmla="*/ 0 w 2345"/>
              <a:gd name="T1" fmla="*/ 0 h 1014"/>
              <a:gd name="T2" fmla="*/ 0 w 2345"/>
              <a:gd name="T3" fmla="*/ 0 h 1014"/>
              <a:gd name="T4" fmla="*/ 0 w 2345"/>
              <a:gd name="T5" fmla="*/ 0 h 1014"/>
              <a:gd name="T6" fmla="*/ 0 w 2345"/>
              <a:gd name="T7" fmla="*/ 0 h 1014"/>
              <a:gd name="T8" fmla="*/ 0 w 2345"/>
              <a:gd name="T9" fmla="*/ 0 h 1014"/>
              <a:gd name="T10" fmla="*/ 0 w 2345"/>
              <a:gd name="T11" fmla="*/ 0 h 1014"/>
              <a:gd name="T12" fmla="*/ 0 w 2345"/>
              <a:gd name="T13" fmla="*/ 0 h 1014"/>
              <a:gd name="T14" fmla="*/ 0 w 2345"/>
              <a:gd name="T15" fmla="*/ 0 h 1014"/>
              <a:gd name="T16" fmla="*/ 0 w 2345"/>
              <a:gd name="T17" fmla="*/ 0 h 1014"/>
              <a:gd name="T18" fmla="*/ 0 w 2345"/>
              <a:gd name="T19" fmla="*/ 0 h 1014"/>
              <a:gd name="T20" fmla="*/ 0 w 2345"/>
              <a:gd name="T21" fmla="*/ 0 h 1014"/>
              <a:gd name="T22" fmla="*/ 0 w 2345"/>
              <a:gd name="T23" fmla="*/ 0 h 1014"/>
              <a:gd name="T24" fmla="*/ 0 w 2345"/>
              <a:gd name="T25" fmla="*/ 0 h 1014"/>
              <a:gd name="T26" fmla="*/ 0 w 2345"/>
              <a:gd name="T27" fmla="*/ 0 h 1014"/>
              <a:gd name="T28" fmla="*/ 0 w 2345"/>
              <a:gd name="T29" fmla="*/ 0 h 1014"/>
              <a:gd name="T30" fmla="*/ 0 w 2345"/>
              <a:gd name="T31" fmla="*/ 0 h 1014"/>
              <a:gd name="T32" fmla="*/ 0 w 2345"/>
              <a:gd name="T33" fmla="*/ 0 h 1014"/>
              <a:gd name="T34" fmla="*/ 0 w 2345"/>
              <a:gd name="T35" fmla="*/ 0 h 1014"/>
              <a:gd name="T36" fmla="*/ 0 w 2345"/>
              <a:gd name="T37" fmla="*/ 0 h 1014"/>
              <a:gd name="T38" fmla="*/ 0 w 2345"/>
              <a:gd name="T39" fmla="*/ 0 h 1014"/>
              <a:gd name="T40" fmla="*/ 0 w 2345"/>
              <a:gd name="T41" fmla="*/ 0 h 1014"/>
              <a:gd name="T42" fmla="*/ 0 w 2345"/>
              <a:gd name="T43" fmla="*/ 0 h 1014"/>
              <a:gd name="T44" fmla="*/ 0 w 2345"/>
              <a:gd name="T45" fmla="*/ 0 h 1014"/>
              <a:gd name="T46" fmla="*/ 0 w 2345"/>
              <a:gd name="T47" fmla="*/ 0 h 1014"/>
              <a:gd name="T48" fmla="*/ 0 w 2345"/>
              <a:gd name="T49" fmla="*/ 0 h 1014"/>
              <a:gd name="T50" fmla="*/ 0 w 2345"/>
              <a:gd name="T51" fmla="*/ 0 h 1014"/>
              <a:gd name="T52" fmla="*/ 0 w 2345"/>
              <a:gd name="T53" fmla="*/ 0 h 1014"/>
              <a:gd name="T54" fmla="*/ 0 w 2345"/>
              <a:gd name="T55" fmla="*/ 0 h 1014"/>
              <a:gd name="T56" fmla="*/ 0 w 2345"/>
              <a:gd name="T57" fmla="*/ 0 h 1014"/>
              <a:gd name="T58" fmla="*/ 0 w 2345"/>
              <a:gd name="T59" fmla="*/ 0 h 1014"/>
              <a:gd name="T60" fmla="*/ 0 w 2345"/>
              <a:gd name="T61" fmla="*/ 0 h 1014"/>
              <a:gd name="T62" fmla="*/ 0 w 2345"/>
              <a:gd name="T63" fmla="*/ 0 h 1014"/>
              <a:gd name="T64" fmla="*/ 0 w 2345"/>
              <a:gd name="T65" fmla="*/ 0 h 1014"/>
              <a:gd name="T66" fmla="*/ 0 w 2345"/>
              <a:gd name="T67" fmla="*/ 0 h 1014"/>
              <a:gd name="T68" fmla="*/ 0 w 2345"/>
              <a:gd name="T69" fmla="*/ 0 h 1014"/>
              <a:gd name="T70" fmla="*/ 0 w 2345"/>
              <a:gd name="T71" fmla="*/ 0 h 101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45"/>
              <a:gd name="T109" fmla="*/ 0 h 1014"/>
              <a:gd name="T110" fmla="*/ 2345 w 2345"/>
              <a:gd name="T111" fmla="*/ 1014 h 101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45" h="1014">
                <a:moveTo>
                  <a:pt x="0" y="409"/>
                </a:moveTo>
                <a:lnTo>
                  <a:pt x="91" y="331"/>
                </a:lnTo>
                <a:lnTo>
                  <a:pt x="148" y="342"/>
                </a:lnTo>
                <a:lnTo>
                  <a:pt x="261" y="455"/>
                </a:lnTo>
                <a:lnTo>
                  <a:pt x="365" y="455"/>
                </a:lnTo>
                <a:lnTo>
                  <a:pt x="398" y="489"/>
                </a:lnTo>
                <a:lnTo>
                  <a:pt x="534" y="489"/>
                </a:lnTo>
                <a:lnTo>
                  <a:pt x="534" y="524"/>
                </a:lnTo>
                <a:lnTo>
                  <a:pt x="638" y="524"/>
                </a:lnTo>
                <a:lnTo>
                  <a:pt x="740" y="706"/>
                </a:lnTo>
                <a:lnTo>
                  <a:pt x="1001" y="489"/>
                </a:lnTo>
                <a:lnTo>
                  <a:pt x="1229" y="387"/>
                </a:lnTo>
                <a:lnTo>
                  <a:pt x="1502" y="0"/>
                </a:lnTo>
                <a:lnTo>
                  <a:pt x="2117" y="57"/>
                </a:lnTo>
                <a:lnTo>
                  <a:pt x="2265" y="307"/>
                </a:lnTo>
                <a:lnTo>
                  <a:pt x="2321" y="376"/>
                </a:lnTo>
                <a:lnTo>
                  <a:pt x="2345" y="409"/>
                </a:lnTo>
                <a:lnTo>
                  <a:pt x="2288" y="433"/>
                </a:lnTo>
                <a:lnTo>
                  <a:pt x="2276" y="546"/>
                </a:lnTo>
                <a:lnTo>
                  <a:pt x="2230" y="592"/>
                </a:lnTo>
                <a:lnTo>
                  <a:pt x="2185" y="592"/>
                </a:lnTo>
                <a:lnTo>
                  <a:pt x="2106" y="513"/>
                </a:lnTo>
                <a:lnTo>
                  <a:pt x="2083" y="684"/>
                </a:lnTo>
                <a:lnTo>
                  <a:pt x="1935" y="660"/>
                </a:lnTo>
                <a:lnTo>
                  <a:pt x="1662" y="409"/>
                </a:lnTo>
                <a:lnTo>
                  <a:pt x="1547" y="422"/>
                </a:lnTo>
                <a:lnTo>
                  <a:pt x="1456" y="500"/>
                </a:lnTo>
                <a:lnTo>
                  <a:pt x="1389" y="660"/>
                </a:lnTo>
                <a:lnTo>
                  <a:pt x="1183" y="695"/>
                </a:lnTo>
                <a:lnTo>
                  <a:pt x="1046" y="797"/>
                </a:lnTo>
                <a:lnTo>
                  <a:pt x="955" y="740"/>
                </a:lnTo>
                <a:lnTo>
                  <a:pt x="819" y="934"/>
                </a:lnTo>
                <a:lnTo>
                  <a:pt x="808" y="1014"/>
                </a:lnTo>
                <a:lnTo>
                  <a:pt x="694" y="1014"/>
                </a:lnTo>
                <a:lnTo>
                  <a:pt x="398" y="672"/>
                </a:lnTo>
                <a:lnTo>
                  <a:pt x="102" y="592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>
            <a:off x="2264783" y="2389519"/>
            <a:ext cx="355164" cy="287090"/>
          </a:xfrm>
          <a:custGeom>
            <a:avLst/>
            <a:gdLst>
              <a:gd name="T0" fmla="*/ 0 w 1253"/>
              <a:gd name="T1" fmla="*/ 0 h 1106"/>
              <a:gd name="T2" fmla="*/ 0 w 1253"/>
              <a:gd name="T3" fmla="*/ 0 h 1106"/>
              <a:gd name="T4" fmla="*/ 0 w 1253"/>
              <a:gd name="T5" fmla="*/ 0 h 1106"/>
              <a:gd name="T6" fmla="*/ 0 w 1253"/>
              <a:gd name="T7" fmla="*/ 0 h 1106"/>
              <a:gd name="T8" fmla="*/ 0 w 1253"/>
              <a:gd name="T9" fmla="*/ 0 h 1106"/>
              <a:gd name="T10" fmla="*/ 0 w 1253"/>
              <a:gd name="T11" fmla="*/ 0 h 1106"/>
              <a:gd name="T12" fmla="*/ 0 w 1253"/>
              <a:gd name="T13" fmla="*/ 0 h 1106"/>
              <a:gd name="T14" fmla="*/ 0 w 1253"/>
              <a:gd name="T15" fmla="*/ 0 h 1106"/>
              <a:gd name="T16" fmla="*/ 0 w 1253"/>
              <a:gd name="T17" fmla="*/ 0 h 1106"/>
              <a:gd name="T18" fmla="*/ 0 w 1253"/>
              <a:gd name="T19" fmla="*/ 0 h 1106"/>
              <a:gd name="T20" fmla="*/ 0 w 1253"/>
              <a:gd name="T21" fmla="*/ 0 h 1106"/>
              <a:gd name="T22" fmla="*/ 0 w 1253"/>
              <a:gd name="T23" fmla="*/ 0 h 1106"/>
              <a:gd name="T24" fmla="*/ 0 w 1253"/>
              <a:gd name="T25" fmla="*/ 0 h 1106"/>
              <a:gd name="T26" fmla="*/ 0 w 1253"/>
              <a:gd name="T27" fmla="*/ 0 h 1106"/>
              <a:gd name="T28" fmla="*/ 0 w 1253"/>
              <a:gd name="T29" fmla="*/ 0 h 1106"/>
              <a:gd name="T30" fmla="*/ 0 w 1253"/>
              <a:gd name="T31" fmla="*/ 0 h 1106"/>
              <a:gd name="T32" fmla="*/ 0 w 1253"/>
              <a:gd name="T33" fmla="*/ 0 h 110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53"/>
              <a:gd name="T52" fmla="*/ 0 h 1106"/>
              <a:gd name="T53" fmla="*/ 1253 w 1253"/>
              <a:gd name="T54" fmla="*/ 1106 h 110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53" h="1106">
                <a:moveTo>
                  <a:pt x="12" y="0"/>
                </a:moveTo>
                <a:lnTo>
                  <a:pt x="0" y="126"/>
                </a:lnTo>
                <a:lnTo>
                  <a:pt x="91" y="217"/>
                </a:lnTo>
                <a:lnTo>
                  <a:pt x="104" y="581"/>
                </a:lnTo>
                <a:lnTo>
                  <a:pt x="388" y="752"/>
                </a:lnTo>
                <a:lnTo>
                  <a:pt x="581" y="911"/>
                </a:lnTo>
                <a:lnTo>
                  <a:pt x="604" y="1014"/>
                </a:lnTo>
                <a:lnTo>
                  <a:pt x="672" y="1093"/>
                </a:lnTo>
                <a:lnTo>
                  <a:pt x="774" y="1106"/>
                </a:lnTo>
                <a:lnTo>
                  <a:pt x="832" y="1082"/>
                </a:lnTo>
                <a:lnTo>
                  <a:pt x="980" y="1082"/>
                </a:lnTo>
                <a:lnTo>
                  <a:pt x="1162" y="889"/>
                </a:lnTo>
                <a:lnTo>
                  <a:pt x="1230" y="878"/>
                </a:lnTo>
                <a:lnTo>
                  <a:pt x="1253" y="558"/>
                </a:lnTo>
                <a:lnTo>
                  <a:pt x="1105" y="421"/>
                </a:lnTo>
                <a:lnTo>
                  <a:pt x="865" y="421"/>
                </a:lnTo>
                <a:lnTo>
                  <a:pt x="718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2539582" y="2324000"/>
            <a:ext cx="191840" cy="269221"/>
          </a:xfrm>
          <a:custGeom>
            <a:avLst/>
            <a:gdLst>
              <a:gd name="T0" fmla="*/ 0 w 682"/>
              <a:gd name="T1" fmla="*/ 0 h 1038"/>
              <a:gd name="T2" fmla="*/ 0 w 682"/>
              <a:gd name="T3" fmla="*/ 0 h 1038"/>
              <a:gd name="T4" fmla="*/ 0 w 682"/>
              <a:gd name="T5" fmla="*/ 0 h 1038"/>
              <a:gd name="T6" fmla="*/ 0 w 682"/>
              <a:gd name="T7" fmla="*/ 0 h 1038"/>
              <a:gd name="T8" fmla="*/ 0 w 682"/>
              <a:gd name="T9" fmla="*/ 0 h 1038"/>
              <a:gd name="T10" fmla="*/ 0 w 682"/>
              <a:gd name="T11" fmla="*/ 0 h 1038"/>
              <a:gd name="T12" fmla="*/ 0 w 682"/>
              <a:gd name="T13" fmla="*/ 0 h 1038"/>
              <a:gd name="T14" fmla="*/ 0 w 682"/>
              <a:gd name="T15" fmla="*/ 0 h 1038"/>
              <a:gd name="T16" fmla="*/ 0 w 682"/>
              <a:gd name="T17" fmla="*/ 0 h 1038"/>
              <a:gd name="T18" fmla="*/ 0 w 682"/>
              <a:gd name="T19" fmla="*/ 0 h 1038"/>
              <a:gd name="T20" fmla="*/ 0 w 682"/>
              <a:gd name="T21" fmla="*/ 0 h 1038"/>
              <a:gd name="T22" fmla="*/ 0 w 682"/>
              <a:gd name="T23" fmla="*/ 0 h 10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82"/>
              <a:gd name="T37" fmla="*/ 0 h 1038"/>
              <a:gd name="T38" fmla="*/ 682 w 682"/>
              <a:gd name="T39" fmla="*/ 1038 h 103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82" h="1038">
                <a:moveTo>
                  <a:pt x="0" y="0"/>
                </a:moveTo>
                <a:lnTo>
                  <a:pt x="124" y="183"/>
                </a:lnTo>
                <a:lnTo>
                  <a:pt x="193" y="206"/>
                </a:lnTo>
                <a:lnTo>
                  <a:pt x="352" y="331"/>
                </a:lnTo>
                <a:lnTo>
                  <a:pt x="523" y="377"/>
                </a:lnTo>
                <a:lnTo>
                  <a:pt x="648" y="548"/>
                </a:lnTo>
                <a:lnTo>
                  <a:pt x="659" y="821"/>
                </a:lnTo>
                <a:lnTo>
                  <a:pt x="682" y="1014"/>
                </a:lnTo>
                <a:lnTo>
                  <a:pt x="682" y="1038"/>
                </a:lnTo>
                <a:lnTo>
                  <a:pt x="432" y="1038"/>
                </a:lnTo>
                <a:lnTo>
                  <a:pt x="410" y="1003"/>
                </a:lnTo>
                <a:lnTo>
                  <a:pt x="284" y="1003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6" name="Freeform 26"/>
          <p:cNvSpPr>
            <a:spLocks/>
          </p:cNvSpPr>
          <p:nvPr/>
        </p:nvSpPr>
        <p:spPr bwMode="auto">
          <a:xfrm>
            <a:off x="1904434" y="2582500"/>
            <a:ext cx="462750" cy="129846"/>
          </a:xfrm>
          <a:custGeom>
            <a:avLst/>
            <a:gdLst>
              <a:gd name="T0" fmla="*/ 0 w 1638"/>
              <a:gd name="T1" fmla="*/ 0 h 501"/>
              <a:gd name="T2" fmla="*/ 0 w 1638"/>
              <a:gd name="T3" fmla="*/ 0 h 501"/>
              <a:gd name="T4" fmla="*/ 0 w 1638"/>
              <a:gd name="T5" fmla="*/ 0 h 501"/>
              <a:gd name="T6" fmla="*/ 0 w 1638"/>
              <a:gd name="T7" fmla="*/ 0 h 501"/>
              <a:gd name="T8" fmla="*/ 0 w 1638"/>
              <a:gd name="T9" fmla="*/ 0 h 501"/>
              <a:gd name="T10" fmla="*/ 0 w 1638"/>
              <a:gd name="T11" fmla="*/ 0 h 501"/>
              <a:gd name="T12" fmla="*/ 0 w 1638"/>
              <a:gd name="T13" fmla="*/ 0 h 501"/>
              <a:gd name="T14" fmla="*/ 0 w 1638"/>
              <a:gd name="T15" fmla="*/ 0 h 501"/>
              <a:gd name="T16" fmla="*/ 0 w 1638"/>
              <a:gd name="T17" fmla="*/ 0 h 501"/>
              <a:gd name="T18" fmla="*/ 0 w 1638"/>
              <a:gd name="T19" fmla="*/ 0 h 501"/>
              <a:gd name="T20" fmla="*/ 0 w 1638"/>
              <a:gd name="T21" fmla="*/ 0 h 501"/>
              <a:gd name="T22" fmla="*/ 0 w 1638"/>
              <a:gd name="T23" fmla="*/ 0 h 501"/>
              <a:gd name="T24" fmla="*/ 0 w 1638"/>
              <a:gd name="T25" fmla="*/ 0 h 501"/>
              <a:gd name="T26" fmla="*/ 0 w 1638"/>
              <a:gd name="T27" fmla="*/ 0 h 501"/>
              <a:gd name="T28" fmla="*/ 0 w 1638"/>
              <a:gd name="T29" fmla="*/ 0 h 501"/>
              <a:gd name="T30" fmla="*/ 0 w 1638"/>
              <a:gd name="T31" fmla="*/ 0 h 501"/>
              <a:gd name="T32" fmla="*/ 0 w 1638"/>
              <a:gd name="T33" fmla="*/ 0 h 501"/>
              <a:gd name="T34" fmla="*/ 0 w 1638"/>
              <a:gd name="T35" fmla="*/ 0 h 501"/>
              <a:gd name="T36" fmla="*/ 0 w 1638"/>
              <a:gd name="T37" fmla="*/ 0 h 501"/>
              <a:gd name="T38" fmla="*/ 0 w 1638"/>
              <a:gd name="T39" fmla="*/ 0 h 501"/>
              <a:gd name="T40" fmla="*/ 0 w 1638"/>
              <a:gd name="T41" fmla="*/ 0 h 501"/>
              <a:gd name="T42" fmla="*/ 0 w 1638"/>
              <a:gd name="T43" fmla="*/ 0 h 501"/>
              <a:gd name="T44" fmla="*/ 0 w 1638"/>
              <a:gd name="T45" fmla="*/ 0 h 50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638"/>
              <a:gd name="T70" fmla="*/ 0 h 501"/>
              <a:gd name="T71" fmla="*/ 1638 w 1638"/>
              <a:gd name="T72" fmla="*/ 501 h 50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638" h="501">
                <a:moveTo>
                  <a:pt x="0" y="387"/>
                </a:moveTo>
                <a:lnTo>
                  <a:pt x="102" y="421"/>
                </a:lnTo>
                <a:lnTo>
                  <a:pt x="137" y="456"/>
                </a:lnTo>
                <a:lnTo>
                  <a:pt x="170" y="443"/>
                </a:lnTo>
                <a:lnTo>
                  <a:pt x="216" y="376"/>
                </a:lnTo>
                <a:lnTo>
                  <a:pt x="296" y="376"/>
                </a:lnTo>
                <a:lnTo>
                  <a:pt x="558" y="501"/>
                </a:lnTo>
                <a:lnTo>
                  <a:pt x="694" y="501"/>
                </a:lnTo>
                <a:lnTo>
                  <a:pt x="717" y="250"/>
                </a:lnTo>
                <a:lnTo>
                  <a:pt x="728" y="228"/>
                </a:lnTo>
                <a:lnTo>
                  <a:pt x="740" y="137"/>
                </a:lnTo>
                <a:lnTo>
                  <a:pt x="786" y="113"/>
                </a:lnTo>
                <a:lnTo>
                  <a:pt x="842" y="216"/>
                </a:lnTo>
                <a:lnTo>
                  <a:pt x="1013" y="352"/>
                </a:lnTo>
                <a:lnTo>
                  <a:pt x="1150" y="352"/>
                </a:lnTo>
                <a:lnTo>
                  <a:pt x="1172" y="307"/>
                </a:lnTo>
                <a:lnTo>
                  <a:pt x="1229" y="319"/>
                </a:lnTo>
                <a:lnTo>
                  <a:pt x="1378" y="228"/>
                </a:lnTo>
                <a:lnTo>
                  <a:pt x="1514" y="307"/>
                </a:lnTo>
                <a:lnTo>
                  <a:pt x="1593" y="307"/>
                </a:lnTo>
                <a:lnTo>
                  <a:pt x="1605" y="216"/>
                </a:lnTo>
                <a:lnTo>
                  <a:pt x="1638" y="193"/>
                </a:lnTo>
                <a:lnTo>
                  <a:pt x="1638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2013317" y="2661122"/>
            <a:ext cx="255355" cy="346652"/>
          </a:xfrm>
          <a:custGeom>
            <a:avLst/>
            <a:gdLst>
              <a:gd name="T0" fmla="*/ 0 w 899"/>
              <a:gd name="T1" fmla="*/ 0 h 1332"/>
              <a:gd name="T2" fmla="*/ 0 w 899"/>
              <a:gd name="T3" fmla="*/ 0 h 1332"/>
              <a:gd name="T4" fmla="*/ 0 w 899"/>
              <a:gd name="T5" fmla="*/ 0 h 1332"/>
              <a:gd name="T6" fmla="*/ 0 w 899"/>
              <a:gd name="T7" fmla="*/ 0 h 1332"/>
              <a:gd name="T8" fmla="*/ 0 w 899"/>
              <a:gd name="T9" fmla="*/ 0 h 1332"/>
              <a:gd name="T10" fmla="*/ 0 w 899"/>
              <a:gd name="T11" fmla="*/ 0 h 1332"/>
              <a:gd name="T12" fmla="*/ 0 w 899"/>
              <a:gd name="T13" fmla="*/ 0 h 1332"/>
              <a:gd name="T14" fmla="*/ 0 w 899"/>
              <a:gd name="T15" fmla="*/ 0 h 1332"/>
              <a:gd name="T16" fmla="*/ 0 w 899"/>
              <a:gd name="T17" fmla="*/ 0 h 1332"/>
              <a:gd name="T18" fmla="*/ 0 w 899"/>
              <a:gd name="T19" fmla="*/ 0 h 1332"/>
              <a:gd name="T20" fmla="*/ 0 w 899"/>
              <a:gd name="T21" fmla="*/ 0 h 1332"/>
              <a:gd name="T22" fmla="*/ 0 w 899"/>
              <a:gd name="T23" fmla="*/ 0 h 1332"/>
              <a:gd name="T24" fmla="*/ 0 w 899"/>
              <a:gd name="T25" fmla="*/ 0 h 1332"/>
              <a:gd name="T26" fmla="*/ 0 w 899"/>
              <a:gd name="T27" fmla="*/ 0 h 1332"/>
              <a:gd name="T28" fmla="*/ 0 w 899"/>
              <a:gd name="T29" fmla="*/ 0 h 1332"/>
              <a:gd name="T30" fmla="*/ 0 w 899"/>
              <a:gd name="T31" fmla="*/ 0 h 1332"/>
              <a:gd name="T32" fmla="*/ 0 w 899"/>
              <a:gd name="T33" fmla="*/ 0 h 133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99"/>
              <a:gd name="T52" fmla="*/ 0 h 1332"/>
              <a:gd name="T53" fmla="*/ 899 w 899"/>
              <a:gd name="T54" fmla="*/ 1332 h 133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99" h="1332">
                <a:moveTo>
                  <a:pt x="854" y="0"/>
                </a:moveTo>
                <a:lnTo>
                  <a:pt x="876" y="216"/>
                </a:lnTo>
                <a:lnTo>
                  <a:pt x="899" y="353"/>
                </a:lnTo>
                <a:lnTo>
                  <a:pt x="842" y="398"/>
                </a:lnTo>
                <a:lnTo>
                  <a:pt x="819" y="489"/>
                </a:lnTo>
                <a:lnTo>
                  <a:pt x="705" y="604"/>
                </a:lnTo>
                <a:lnTo>
                  <a:pt x="717" y="752"/>
                </a:lnTo>
                <a:lnTo>
                  <a:pt x="672" y="786"/>
                </a:lnTo>
                <a:lnTo>
                  <a:pt x="672" y="832"/>
                </a:lnTo>
                <a:lnTo>
                  <a:pt x="717" y="899"/>
                </a:lnTo>
                <a:lnTo>
                  <a:pt x="705" y="990"/>
                </a:lnTo>
                <a:lnTo>
                  <a:pt x="672" y="990"/>
                </a:lnTo>
                <a:lnTo>
                  <a:pt x="672" y="1219"/>
                </a:lnTo>
                <a:lnTo>
                  <a:pt x="603" y="1321"/>
                </a:lnTo>
                <a:lnTo>
                  <a:pt x="353" y="1332"/>
                </a:lnTo>
                <a:lnTo>
                  <a:pt x="341" y="1287"/>
                </a:lnTo>
                <a:lnTo>
                  <a:pt x="0" y="128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2526620" y="2590839"/>
            <a:ext cx="276095" cy="228719"/>
          </a:xfrm>
          <a:custGeom>
            <a:avLst/>
            <a:gdLst>
              <a:gd name="T0" fmla="*/ 0 w 979"/>
              <a:gd name="T1" fmla="*/ 0 h 878"/>
              <a:gd name="T2" fmla="*/ 0 w 979"/>
              <a:gd name="T3" fmla="*/ 0 h 878"/>
              <a:gd name="T4" fmla="*/ 0 w 979"/>
              <a:gd name="T5" fmla="*/ 0 h 878"/>
              <a:gd name="T6" fmla="*/ 0 w 979"/>
              <a:gd name="T7" fmla="*/ 0 h 878"/>
              <a:gd name="T8" fmla="*/ 0 w 979"/>
              <a:gd name="T9" fmla="*/ 0 h 878"/>
              <a:gd name="T10" fmla="*/ 0 w 979"/>
              <a:gd name="T11" fmla="*/ 0 h 878"/>
              <a:gd name="T12" fmla="*/ 0 w 979"/>
              <a:gd name="T13" fmla="*/ 0 h 878"/>
              <a:gd name="T14" fmla="*/ 0 w 979"/>
              <a:gd name="T15" fmla="*/ 0 h 878"/>
              <a:gd name="T16" fmla="*/ 0 w 979"/>
              <a:gd name="T17" fmla="*/ 0 h 878"/>
              <a:gd name="T18" fmla="*/ 0 w 979"/>
              <a:gd name="T19" fmla="*/ 0 h 878"/>
              <a:gd name="T20" fmla="*/ 0 w 979"/>
              <a:gd name="T21" fmla="*/ 0 h 8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979"/>
              <a:gd name="T34" fmla="*/ 0 h 878"/>
              <a:gd name="T35" fmla="*/ 979 w 979"/>
              <a:gd name="T36" fmla="*/ 878 h 8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979" h="878">
                <a:moveTo>
                  <a:pt x="728" y="0"/>
                </a:moveTo>
                <a:lnTo>
                  <a:pt x="762" y="308"/>
                </a:lnTo>
                <a:lnTo>
                  <a:pt x="716" y="332"/>
                </a:lnTo>
                <a:lnTo>
                  <a:pt x="716" y="468"/>
                </a:lnTo>
                <a:lnTo>
                  <a:pt x="979" y="718"/>
                </a:lnTo>
                <a:lnTo>
                  <a:pt x="842" y="855"/>
                </a:lnTo>
                <a:lnTo>
                  <a:pt x="569" y="878"/>
                </a:lnTo>
                <a:lnTo>
                  <a:pt x="467" y="776"/>
                </a:lnTo>
                <a:lnTo>
                  <a:pt x="273" y="763"/>
                </a:lnTo>
                <a:lnTo>
                  <a:pt x="137" y="627"/>
                </a:lnTo>
                <a:lnTo>
                  <a:pt x="0" y="30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2264783" y="2754039"/>
            <a:ext cx="299427" cy="106021"/>
          </a:xfrm>
          <a:custGeom>
            <a:avLst/>
            <a:gdLst>
              <a:gd name="T0" fmla="*/ 0 w 1060"/>
              <a:gd name="T1" fmla="*/ 0 h 410"/>
              <a:gd name="T2" fmla="*/ 0 w 1060"/>
              <a:gd name="T3" fmla="*/ 0 h 410"/>
              <a:gd name="T4" fmla="*/ 0 w 1060"/>
              <a:gd name="T5" fmla="*/ 0 h 410"/>
              <a:gd name="T6" fmla="*/ 0 w 1060"/>
              <a:gd name="T7" fmla="*/ 0 h 410"/>
              <a:gd name="T8" fmla="*/ 0 w 1060"/>
              <a:gd name="T9" fmla="*/ 0 h 410"/>
              <a:gd name="T10" fmla="*/ 0 w 1060"/>
              <a:gd name="T11" fmla="*/ 0 h 410"/>
              <a:gd name="T12" fmla="*/ 0 w 1060"/>
              <a:gd name="T13" fmla="*/ 0 h 410"/>
              <a:gd name="T14" fmla="*/ 0 w 1060"/>
              <a:gd name="T15" fmla="*/ 0 h 410"/>
              <a:gd name="T16" fmla="*/ 0 w 1060"/>
              <a:gd name="T17" fmla="*/ 0 h 410"/>
              <a:gd name="T18" fmla="*/ 0 w 1060"/>
              <a:gd name="T19" fmla="*/ 0 h 410"/>
              <a:gd name="T20" fmla="*/ 0 w 1060"/>
              <a:gd name="T21" fmla="*/ 0 h 410"/>
              <a:gd name="T22" fmla="*/ 0 w 1060"/>
              <a:gd name="T23" fmla="*/ 0 h 410"/>
              <a:gd name="T24" fmla="*/ 0 w 1060"/>
              <a:gd name="T25" fmla="*/ 0 h 4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60"/>
              <a:gd name="T40" fmla="*/ 0 h 410"/>
              <a:gd name="T41" fmla="*/ 1060 w 1060"/>
              <a:gd name="T42" fmla="*/ 410 h 41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60" h="410">
                <a:moveTo>
                  <a:pt x="1060" y="0"/>
                </a:moveTo>
                <a:lnTo>
                  <a:pt x="1014" y="114"/>
                </a:lnTo>
                <a:lnTo>
                  <a:pt x="956" y="136"/>
                </a:lnTo>
                <a:lnTo>
                  <a:pt x="889" y="136"/>
                </a:lnTo>
                <a:lnTo>
                  <a:pt x="832" y="58"/>
                </a:lnTo>
                <a:lnTo>
                  <a:pt x="672" y="114"/>
                </a:lnTo>
                <a:lnTo>
                  <a:pt x="627" y="171"/>
                </a:lnTo>
                <a:lnTo>
                  <a:pt x="627" y="273"/>
                </a:lnTo>
                <a:lnTo>
                  <a:pt x="490" y="410"/>
                </a:lnTo>
                <a:lnTo>
                  <a:pt x="331" y="410"/>
                </a:lnTo>
                <a:lnTo>
                  <a:pt x="171" y="273"/>
                </a:lnTo>
                <a:lnTo>
                  <a:pt x="80" y="182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0" name="Freeform 30"/>
          <p:cNvSpPr>
            <a:spLocks/>
          </p:cNvSpPr>
          <p:nvPr/>
        </p:nvSpPr>
        <p:spPr bwMode="auto">
          <a:xfrm>
            <a:off x="2665315" y="2774291"/>
            <a:ext cx="360349" cy="625403"/>
          </a:xfrm>
          <a:custGeom>
            <a:avLst/>
            <a:gdLst>
              <a:gd name="T0" fmla="*/ 0 w 1275"/>
              <a:gd name="T1" fmla="*/ 0 h 2403"/>
              <a:gd name="T2" fmla="*/ 0 w 1275"/>
              <a:gd name="T3" fmla="*/ 0 h 2403"/>
              <a:gd name="T4" fmla="*/ 0 w 1275"/>
              <a:gd name="T5" fmla="*/ 0 h 2403"/>
              <a:gd name="T6" fmla="*/ 0 w 1275"/>
              <a:gd name="T7" fmla="*/ 0 h 2403"/>
              <a:gd name="T8" fmla="*/ 0 w 1275"/>
              <a:gd name="T9" fmla="*/ 0 h 2403"/>
              <a:gd name="T10" fmla="*/ 0 w 1275"/>
              <a:gd name="T11" fmla="*/ 0 h 2403"/>
              <a:gd name="T12" fmla="*/ 0 w 1275"/>
              <a:gd name="T13" fmla="*/ 0 h 2403"/>
              <a:gd name="T14" fmla="*/ 0 w 1275"/>
              <a:gd name="T15" fmla="*/ 0 h 2403"/>
              <a:gd name="T16" fmla="*/ 0 w 1275"/>
              <a:gd name="T17" fmla="*/ 0 h 2403"/>
              <a:gd name="T18" fmla="*/ 0 w 1275"/>
              <a:gd name="T19" fmla="*/ 0 h 2403"/>
              <a:gd name="T20" fmla="*/ 0 w 1275"/>
              <a:gd name="T21" fmla="*/ 0 h 2403"/>
              <a:gd name="T22" fmla="*/ 0 w 1275"/>
              <a:gd name="T23" fmla="*/ 0 h 2403"/>
              <a:gd name="T24" fmla="*/ 0 w 1275"/>
              <a:gd name="T25" fmla="*/ 0 h 2403"/>
              <a:gd name="T26" fmla="*/ 0 w 1275"/>
              <a:gd name="T27" fmla="*/ 0 h 2403"/>
              <a:gd name="T28" fmla="*/ 0 w 1275"/>
              <a:gd name="T29" fmla="*/ 0 h 2403"/>
              <a:gd name="T30" fmla="*/ 0 w 1275"/>
              <a:gd name="T31" fmla="*/ 0 h 2403"/>
              <a:gd name="T32" fmla="*/ 0 w 1275"/>
              <a:gd name="T33" fmla="*/ 0 h 2403"/>
              <a:gd name="T34" fmla="*/ 0 w 1275"/>
              <a:gd name="T35" fmla="*/ 0 h 2403"/>
              <a:gd name="T36" fmla="*/ 0 w 1275"/>
              <a:gd name="T37" fmla="*/ 0 h 2403"/>
              <a:gd name="T38" fmla="*/ 0 w 1275"/>
              <a:gd name="T39" fmla="*/ 0 h 2403"/>
              <a:gd name="T40" fmla="*/ 0 w 1275"/>
              <a:gd name="T41" fmla="*/ 0 h 2403"/>
              <a:gd name="T42" fmla="*/ 0 w 1275"/>
              <a:gd name="T43" fmla="*/ 0 h 2403"/>
              <a:gd name="T44" fmla="*/ 0 w 1275"/>
              <a:gd name="T45" fmla="*/ 0 h 2403"/>
              <a:gd name="T46" fmla="*/ 0 w 1275"/>
              <a:gd name="T47" fmla="*/ 0 h 2403"/>
              <a:gd name="T48" fmla="*/ 0 w 1275"/>
              <a:gd name="T49" fmla="*/ 0 h 2403"/>
              <a:gd name="T50" fmla="*/ 0 w 1275"/>
              <a:gd name="T51" fmla="*/ 0 h 2403"/>
              <a:gd name="T52" fmla="*/ 0 w 1275"/>
              <a:gd name="T53" fmla="*/ 0 h 2403"/>
              <a:gd name="T54" fmla="*/ 0 w 1275"/>
              <a:gd name="T55" fmla="*/ 0 h 2403"/>
              <a:gd name="T56" fmla="*/ 0 w 1275"/>
              <a:gd name="T57" fmla="*/ 0 h 2403"/>
              <a:gd name="T58" fmla="*/ 0 w 1275"/>
              <a:gd name="T59" fmla="*/ 0 h 2403"/>
              <a:gd name="T60" fmla="*/ 0 w 1275"/>
              <a:gd name="T61" fmla="*/ 0 h 2403"/>
              <a:gd name="T62" fmla="*/ 0 w 1275"/>
              <a:gd name="T63" fmla="*/ 0 h 2403"/>
              <a:gd name="T64" fmla="*/ 0 w 1275"/>
              <a:gd name="T65" fmla="*/ 0 h 2403"/>
              <a:gd name="T66" fmla="*/ 0 w 1275"/>
              <a:gd name="T67" fmla="*/ 0 h 2403"/>
              <a:gd name="T68" fmla="*/ 0 w 1275"/>
              <a:gd name="T69" fmla="*/ 0 h 2403"/>
              <a:gd name="T70" fmla="*/ 0 w 1275"/>
              <a:gd name="T71" fmla="*/ 0 h 2403"/>
              <a:gd name="T72" fmla="*/ 0 w 1275"/>
              <a:gd name="T73" fmla="*/ 0 h 2403"/>
              <a:gd name="T74" fmla="*/ 0 w 1275"/>
              <a:gd name="T75" fmla="*/ 0 h 2403"/>
              <a:gd name="T76" fmla="*/ 0 w 1275"/>
              <a:gd name="T77" fmla="*/ 0 h 2403"/>
              <a:gd name="T78" fmla="*/ 0 w 1275"/>
              <a:gd name="T79" fmla="*/ 0 h 2403"/>
              <a:gd name="T80" fmla="*/ 0 w 1275"/>
              <a:gd name="T81" fmla="*/ 0 h 2403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275"/>
              <a:gd name="T124" fmla="*/ 0 h 2403"/>
              <a:gd name="T125" fmla="*/ 1275 w 1275"/>
              <a:gd name="T126" fmla="*/ 2403 h 2403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275" h="2403">
                <a:moveTo>
                  <a:pt x="490" y="0"/>
                </a:moveTo>
                <a:lnTo>
                  <a:pt x="694" y="216"/>
                </a:lnTo>
                <a:lnTo>
                  <a:pt x="843" y="239"/>
                </a:lnTo>
                <a:lnTo>
                  <a:pt x="934" y="307"/>
                </a:lnTo>
                <a:lnTo>
                  <a:pt x="1025" y="296"/>
                </a:lnTo>
                <a:lnTo>
                  <a:pt x="1036" y="546"/>
                </a:lnTo>
                <a:lnTo>
                  <a:pt x="1173" y="717"/>
                </a:lnTo>
                <a:lnTo>
                  <a:pt x="1173" y="956"/>
                </a:lnTo>
                <a:lnTo>
                  <a:pt x="1116" y="1002"/>
                </a:lnTo>
                <a:lnTo>
                  <a:pt x="1116" y="1082"/>
                </a:lnTo>
                <a:lnTo>
                  <a:pt x="1173" y="1127"/>
                </a:lnTo>
                <a:lnTo>
                  <a:pt x="1173" y="1264"/>
                </a:lnTo>
                <a:lnTo>
                  <a:pt x="1127" y="1287"/>
                </a:lnTo>
                <a:lnTo>
                  <a:pt x="1138" y="1366"/>
                </a:lnTo>
                <a:lnTo>
                  <a:pt x="1264" y="1504"/>
                </a:lnTo>
                <a:lnTo>
                  <a:pt x="1275" y="1640"/>
                </a:lnTo>
                <a:lnTo>
                  <a:pt x="1195" y="1697"/>
                </a:lnTo>
                <a:lnTo>
                  <a:pt x="1173" y="2107"/>
                </a:lnTo>
                <a:lnTo>
                  <a:pt x="1047" y="2232"/>
                </a:lnTo>
                <a:lnTo>
                  <a:pt x="934" y="2278"/>
                </a:lnTo>
                <a:lnTo>
                  <a:pt x="854" y="2267"/>
                </a:lnTo>
                <a:lnTo>
                  <a:pt x="785" y="2345"/>
                </a:lnTo>
                <a:lnTo>
                  <a:pt x="797" y="2403"/>
                </a:lnTo>
                <a:lnTo>
                  <a:pt x="683" y="2391"/>
                </a:lnTo>
                <a:lnTo>
                  <a:pt x="490" y="2221"/>
                </a:lnTo>
                <a:lnTo>
                  <a:pt x="490" y="2016"/>
                </a:lnTo>
                <a:lnTo>
                  <a:pt x="421" y="1913"/>
                </a:lnTo>
                <a:lnTo>
                  <a:pt x="421" y="1777"/>
                </a:lnTo>
                <a:lnTo>
                  <a:pt x="251" y="1662"/>
                </a:lnTo>
                <a:lnTo>
                  <a:pt x="262" y="1515"/>
                </a:lnTo>
                <a:lnTo>
                  <a:pt x="227" y="1458"/>
                </a:lnTo>
                <a:lnTo>
                  <a:pt x="216" y="1275"/>
                </a:lnTo>
                <a:lnTo>
                  <a:pt x="262" y="1138"/>
                </a:lnTo>
                <a:lnTo>
                  <a:pt x="251" y="1059"/>
                </a:lnTo>
                <a:lnTo>
                  <a:pt x="0" y="774"/>
                </a:lnTo>
                <a:lnTo>
                  <a:pt x="12" y="466"/>
                </a:lnTo>
                <a:lnTo>
                  <a:pt x="136" y="273"/>
                </a:lnTo>
                <a:lnTo>
                  <a:pt x="205" y="273"/>
                </a:lnTo>
                <a:lnTo>
                  <a:pt x="262" y="307"/>
                </a:lnTo>
                <a:lnTo>
                  <a:pt x="330" y="330"/>
                </a:lnTo>
                <a:lnTo>
                  <a:pt x="330" y="14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2520138" y="2786203"/>
            <a:ext cx="206099" cy="320445"/>
          </a:xfrm>
          <a:custGeom>
            <a:avLst/>
            <a:gdLst>
              <a:gd name="T0" fmla="*/ 0 w 728"/>
              <a:gd name="T1" fmla="*/ 0 h 1230"/>
              <a:gd name="T2" fmla="*/ 0 w 728"/>
              <a:gd name="T3" fmla="*/ 0 h 1230"/>
              <a:gd name="T4" fmla="*/ 0 w 728"/>
              <a:gd name="T5" fmla="*/ 0 h 1230"/>
              <a:gd name="T6" fmla="*/ 0 w 728"/>
              <a:gd name="T7" fmla="*/ 0 h 1230"/>
              <a:gd name="T8" fmla="*/ 0 w 728"/>
              <a:gd name="T9" fmla="*/ 0 h 1230"/>
              <a:gd name="T10" fmla="*/ 0 w 728"/>
              <a:gd name="T11" fmla="*/ 0 h 1230"/>
              <a:gd name="T12" fmla="*/ 0 w 728"/>
              <a:gd name="T13" fmla="*/ 0 h 1230"/>
              <a:gd name="T14" fmla="*/ 0 w 728"/>
              <a:gd name="T15" fmla="*/ 0 h 1230"/>
              <a:gd name="T16" fmla="*/ 0 w 728"/>
              <a:gd name="T17" fmla="*/ 0 h 1230"/>
              <a:gd name="T18" fmla="*/ 0 w 728"/>
              <a:gd name="T19" fmla="*/ 0 h 1230"/>
              <a:gd name="T20" fmla="*/ 0 w 728"/>
              <a:gd name="T21" fmla="*/ 0 h 1230"/>
              <a:gd name="T22" fmla="*/ 0 w 728"/>
              <a:gd name="T23" fmla="*/ 0 h 1230"/>
              <a:gd name="T24" fmla="*/ 0 w 728"/>
              <a:gd name="T25" fmla="*/ 0 h 1230"/>
              <a:gd name="T26" fmla="*/ 0 w 728"/>
              <a:gd name="T27" fmla="*/ 0 h 1230"/>
              <a:gd name="T28" fmla="*/ 0 w 728"/>
              <a:gd name="T29" fmla="*/ 0 h 123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28"/>
              <a:gd name="T46" fmla="*/ 0 h 1230"/>
              <a:gd name="T47" fmla="*/ 728 w 728"/>
              <a:gd name="T48" fmla="*/ 1230 h 123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28" h="1230">
                <a:moveTo>
                  <a:pt x="284" y="0"/>
                </a:moveTo>
                <a:lnTo>
                  <a:pt x="284" y="148"/>
                </a:lnTo>
                <a:lnTo>
                  <a:pt x="216" y="251"/>
                </a:lnTo>
                <a:lnTo>
                  <a:pt x="125" y="342"/>
                </a:lnTo>
                <a:lnTo>
                  <a:pt x="125" y="445"/>
                </a:lnTo>
                <a:lnTo>
                  <a:pt x="23" y="456"/>
                </a:lnTo>
                <a:lnTo>
                  <a:pt x="0" y="501"/>
                </a:lnTo>
                <a:lnTo>
                  <a:pt x="0" y="558"/>
                </a:lnTo>
                <a:lnTo>
                  <a:pt x="91" y="627"/>
                </a:lnTo>
                <a:lnTo>
                  <a:pt x="114" y="718"/>
                </a:lnTo>
                <a:lnTo>
                  <a:pt x="136" y="820"/>
                </a:lnTo>
                <a:lnTo>
                  <a:pt x="147" y="854"/>
                </a:lnTo>
                <a:lnTo>
                  <a:pt x="160" y="934"/>
                </a:lnTo>
                <a:lnTo>
                  <a:pt x="524" y="1230"/>
                </a:lnTo>
                <a:lnTo>
                  <a:pt x="728" y="123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2" name="Freeform 32"/>
          <p:cNvSpPr>
            <a:spLocks/>
          </p:cNvSpPr>
          <p:nvPr/>
        </p:nvSpPr>
        <p:spPr bwMode="auto">
          <a:xfrm>
            <a:off x="2535693" y="3029217"/>
            <a:ext cx="267021" cy="343078"/>
          </a:xfrm>
          <a:custGeom>
            <a:avLst/>
            <a:gdLst>
              <a:gd name="T0" fmla="*/ 0 w 946"/>
              <a:gd name="T1" fmla="*/ 0 h 1321"/>
              <a:gd name="T2" fmla="*/ 0 w 946"/>
              <a:gd name="T3" fmla="*/ 0 h 1321"/>
              <a:gd name="T4" fmla="*/ 0 w 946"/>
              <a:gd name="T5" fmla="*/ 0 h 1321"/>
              <a:gd name="T6" fmla="*/ 0 w 946"/>
              <a:gd name="T7" fmla="*/ 0 h 1321"/>
              <a:gd name="T8" fmla="*/ 0 w 946"/>
              <a:gd name="T9" fmla="*/ 0 h 1321"/>
              <a:gd name="T10" fmla="*/ 0 w 946"/>
              <a:gd name="T11" fmla="*/ 0 h 1321"/>
              <a:gd name="T12" fmla="*/ 0 w 946"/>
              <a:gd name="T13" fmla="*/ 0 h 1321"/>
              <a:gd name="T14" fmla="*/ 0 w 946"/>
              <a:gd name="T15" fmla="*/ 0 h 1321"/>
              <a:gd name="T16" fmla="*/ 0 w 946"/>
              <a:gd name="T17" fmla="*/ 0 h 1321"/>
              <a:gd name="T18" fmla="*/ 0 w 946"/>
              <a:gd name="T19" fmla="*/ 0 h 1321"/>
              <a:gd name="T20" fmla="*/ 0 w 946"/>
              <a:gd name="T21" fmla="*/ 0 h 1321"/>
              <a:gd name="T22" fmla="*/ 0 w 946"/>
              <a:gd name="T23" fmla="*/ 0 h 1321"/>
              <a:gd name="T24" fmla="*/ 0 w 946"/>
              <a:gd name="T25" fmla="*/ 0 h 1321"/>
              <a:gd name="T26" fmla="*/ 0 w 946"/>
              <a:gd name="T27" fmla="*/ 0 h 1321"/>
              <a:gd name="T28" fmla="*/ 0 w 946"/>
              <a:gd name="T29" fmla="*/ 0 h 1321"/>
              <a:gd name="T30" fmla="*/ 0 w 946"/>
              <a:gd name="T31" fmla="*/ 0 h 1321"/>
              <a:gd name="T32" fmla="*/ 0 w 946"/>
              <a:gd name="T33" fmla="*/ 0 h 132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46"/>
              <a:gd name="T52" fmla="*/ 0 h 1321"/>
              <a:gd name="T53" fmla="*/ 946 w 946"/>
              <a:gd name="T54" fmla="*/ 1321 h 132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46" h="1321">
                <a:moveTo>
                  <a:pt x="126" y="0"/>
                </a:moveTo>
                <a:lnTo>
                  <a:pt x="46" y="91"/>
                </a:lnTo>
                <a:lnTo>
                  <a:pt x="46" y="263"/>
                </a:lnTo>
                <a:lnTo>
                  <a:pt x="13" y="319"/>
                </a:lnTo>
                <a:lnTo>
                  <a:pt x="0" y="501"/>
                </a:lnTo>
                <a:lnTo>
                  <a:pt x="69" y="581"/>
                </a:lnTo>
                <a:lnTo>
                  <a:pt x="58" y="649"/>
                </a:lnTo>
                <a:lnTo>
                  <a:pt x="13" y="820"/>
                </a:lnTo>
                <a:lnTo>
                  <a:pt x="35" y="945"/>
                </a:lnTo>
                <a:lnTo>
                  <a:pt x="149" y="1059"/>
                </a:lnTo>
                <a:lnTo>
                  <a:pt x="160" y="1321"/>
                </a:lnTo>
                <a:lnTo>
                  <a:pt x="308" y="1321"/>
                </a:lnTo>
                <a:lnTo>
                  <a:pt x="354" y="1288"/>
                </a:lnTo>
                <a:lnTo>
                  <a:pt x="514" y="1299"/>
                </a:lnTo>
                <a:lnTo>
                  <a:pt x="752" y="1310"/>
                </a:lnTo>
                <a:lnTo>
                  <a:pt x="763" y="1253"/>
                </a:lnTo>
                <a:lnTo>
                  <a:pt x="946" y="1253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3" name="Freeform 33"/>
          <p:cNvSpPr>
            <a:spLocks/>
          </p:cNvSpPr>
          <p:nvPr/>
        </p:nvSpPr>
        <p:spPr bwMode="auto">
          <a:xfrm>
            <a:off x="2332187" y="2860060"/>
            <a:ext cx="209988" cy="198938"/>
          </a:xfrm>
          <a:custGeom>
            <a:avLst/>
            <a:gdLst>
              <a:gd name="T0" fmla="*/ 0 w 740"/>
              <a:gd name="T1" fmla="*/ 0 h 763"/>
              <a:gd name="T2" fmla="*/ 0 w 740"/>
              <a:gd name="T3" fmla="*/ 0 h 763"/>
              <a:gd name="T4" fmla="*/ 0 w 740"/>
              <a:gd name="T5" fmla="*/ 0 h 763"/>
              <a:gd name="T6" fmla="*/ 0 w 740"/>
              <a:gd name="T7" fmla="*/ 0 h 763"/>
              <a:gd name="T8" fmla="*/ 0 w 740"/>
              <a:gd name="T9" fmla="*/ 0 h 763"/>
              <a:gd name="T10" fmla="*/ 0 w 740"/>
              <a:gd name="T11" fmla="*/ 0 h 763"/>
              <a:gd name="T12" fmla="*/ 0 w 740"/>
              <a:gd name="T13" fmla="*/ 0 h 763"/>
              <a:gd name="T14" fmla="*/ 0 w 740"/>
              <a:gd name="T15" fmla="*/ 0 h 763"/>
              <a:gd name="T16" fmla="*/ 0 w 740"/>
              <a:gd name="T17" fmla="*/ 0 h 763"/>
              <a:gd name="T18" fmla="*/ 0 w 740"/>
              <a:gd name="T19" fmla="*/ 0 h 763"/>
              <a:gd name="T20" fmla="*/ 0 w 740"/>
              <a:gd name="T21" fmla="*/ 0 h 7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0"/>
              <a:gd name="T34" fmla="*/ 0 h 763"/>
              <a:gd name="T35" fmla="*/ 740 w 740"/>
              <a:gd name="T36" fmla="*/ 763 h 7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0" h="763">
                <a:moveTo>
                  <a:pt x="102" y="0"/>
                </a:moveTo>
                <a:lnTo>
                  <a:pt x="91" y="125"/>
                </a:lnTo>
                <a:lnTo>
                  <a:pt x="113" y="136"/>
                </a:lnTo>
                <a:lnTo>
                  <a:pt x="124" y="411"/>
                </a:lnTo>
                <a:lnTo>
                  <a:pt x="0" y="502"/>
                </a:lnTo>
                <a:lnTo>
                  <a:pt x="0" y="558"/>
                </a:lnTo>
                <a:lnTo>
                  <a:pt x="68" y="638"/>
                </a:lnTo>
                <a:lnTo>
                  <a:pt x="68" y="706"/>
                </a:lnTo>
                <a:lnTo>
                  <a:pt x="148" y="763"/>
                </a:lnTo>
                <a:lnTo>
                  <a:pt x="216" y="763"/>
                </a:lnTo>
                <a:lnTo>
                  <a:pt x="740" y="752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4" name="Freeform 34"/>
          <p:cNvSpPr>
            <a:spLocks/>
          </p:cNvSpPr>
          <p:nvPr/>
        </p:nvSpPr>
        <p:spPr bwMode="auto">
          <a:xfrm>
            <a:off x="2203861" y="2979185"/>
            <a:ext cx="149065" cy="76240"/>
          </a:xfrm>
          <a:custGeom>
            <a:avLst/>
            <a:gdLst>
              <a:gd name="T0" fmla="*/ 0 w 523"/>
              <a:gd name="T1" fmla="*/ 0 h 296"/>
              <a:gd name="T2" fmla="*/ 0 w 523"/>
              <a:gd name="T3" fmla="*/ 0 h 296"/>
              <a:gd name="T4" fmla="*/ 0 w 523"/>
              <a:gd name="T5" fmla="*/ 0 h 296"/>
              <a:gd name="T6" fmla="*/ 0 w 523"/>
              <a:gd name="T7" fmla="*/ 0 h 296"/>
              <a:gd name="T8" fmla="*/ 0 60000 65536"/>
              <a:gd name="T9" fmla="*/ 0 60000 65536"/>
              <a:gd name="T10" fmla="*/ 0 60000 65536"/>
              <a:gd name="T11" fmla="*/ 0 60000 65536"/>
              <a:gd name="T12" fmla="*/ 0 w 523"/>
              <a:gd name="T13" fmla="*/ 0 h 296"/>
              <a:gd name="T14" fmla="*/ 523 w 523"/>
              <a:gd name="T15" fmla="*/ 296 h 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3" h="296">
                <a:moveTo>
                  <a:pt x="0" y="0"/>
                </a:moveTo>
                <a:lnTo>
                  <a:pt x="261" y="296"/>
                </a:lnTo>
                <a:lnTo>
                  <a:pt x="477" y="284"/>
                </a:lnTo>
                <a:lnTo>
                  <a:pt x="523" y="25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2277745" y="3053042"/>
            <a:ext cx="94624" cy="58371"/>
          </a:xfrm>
          <a:custGeom>
            <a:avLst/>
            <a:gdLst>
              <a:gd name="T0" fmla="*/ 0 w 331"/>
              <a:gd name="T1" fmla="*/ 0 h 226"/>
              <a:gd name="T2" fmla="*/ 0 w 331"/>
              <a:gd name="T3" fmla="*/ 0 h 226"/>
              <a:gd name="T4" fmla="*/ 0 w 331"/>
              <a:gd name="T5" fmla="*/ 0 h 226"/>
              <a:gd name="T6" fmla="*/ 0 w 331"/>
              <a:gd name="T7" fmla="*/ 0 h 226"/>
              <a:gd name="T8" fmla="*/ 0 w 331"/>
              <a:gd name="T9" fmla="*/ 0 h 2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1"/>
              <a:gd name="T16" fmla="*/ 0 h 226"/>
              <a:gd name="T17" fmla="*/ 331 w 331"/>
              <a:gd name="T18" fmla="*/ 226 h 2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1" h="226">
                <a:moveTo>
                  <a:pt x="0" y="0"/>
                </a:moveTo>
                <a:lnTo>
                  <a:pt x="114" y="157"/>
                </a:lnTo>
                <a:lnTo>
                  <a:pt x="216" y="226"/>
                </a:lnTo>
                <a:lnTo>
                  <a:pt x="273" y="157"/>
                </a:lnTo>
                <a:lnTo>
                  <a:pt x="331" y="14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2338668" y="3088779"/>
            <a:ext cx="244985" cy="293046"/>
          </a:xfrm>
          <a:custGeom>
            <a:avLst/>
            <a:gdLst>
              <a:gd name="T0" fmla="*/ 0 w 865"/>
              <a:gd name="T1" fmla="*/ 0 h 1127"/>
              <a:gd name="T2" fmla="*/ 0 w 865"/>
              <a:gd name="T3" fmla="*/ 0 h 1127"/>
              <a:gd name="T4" fmla="*/ 0 w 865"/>
              <a:gd name="T5" fmla="*/ 0 h 1127"/>
              <a:gd name="T6" fmla="*/ 0 w 865"/>
              <a:gd name="T7" fmla="*/ 0 h 1127"/>
              <a:gd name="T8" fmla="*/ 0 w 865"/>
              <a:gd name="T9" fmla="*/ 0 h 1127"/>
              <a:gd name="T10" fmla="*/ 0 w 865"/>
              <a:gd name="T11" fmla="*/ 0 h 1127"/>
              <a:gd name="T12" fmla="*/ 0 w 865"/>
              <a:gd name="T13" fmla="*/ 0 h 1127"/>
              <a:gd name="T14" fmla="*/ 0 w 865"/>
              <a:gd name="T15" fmla="*/ 0 h 1127"/>
              <a:gd name="T16" fmla="*/ 0 w 865"/>
              <a:gd name="T17" fmla="*/ 0 h 1127"/>
              <a:gd name="T18" fmla="*/ 0 w 865"/>
              <a:gd name="T19" fmla="*/ 0 h 1127"/>
              <a:gd name="T20" fmla="*/ 0 w 865"/>
              <a:gd name="T21" fmla="*/ 0 h 1127"/>
              <a:gd name="T22" fmla="*/ 0 w 865"/>
              <a:gd name="T23" fmla="*/ 0 h 11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65"/>
              <a:gd name="T37" fmla="*/ 0 h 1127"/>
              <a:gd name="T38" fmla="*/ 865 w 865"/>
              <a:gd name="T39" fmla="*/ 1127 h 112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65" h="1127">
                <a:moveTo>
                  <a:pt x="102" y="0"/>
                </a:moveTo>
                <a:lnTo>
                  <a:pt x="137" y="68"/>
                </a:lnTo>
                <a:lnTo>
                  <a:pt x="115" y="297"/>
                </a:lnTo>
                <a:lnTo>
                  <a:pt x="80" y="455"/>
                </a:lnTo>
                <a:lnTo>
                  <a:pt x="24" y="672"/>
                </a:lnTo>
                <a:lnTo>
                  <a:pt x="0" y="843"/>
                </a:lnTo>
                <a:lnTo>
                  <a:pt x="0" y="911"/>
                </a:lnTo>
                <a:lnTo>
                  <a:pt x="57" y="1036"/>
                </a:lnTo>
                <a:lnTo>
                  <a:pt x="80" y="1127"/>
                </a:lnTo>
                <a:lnTo>
                  <a:pt x="206" y="1127"/>
                </a:lnTo>
                <a:lnTo>
                  <a:pt x="308" y="1105"/>
                </a:lnTo>
                <a:lnTo>
                  <a:pt x="865" y="1082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7" name="Freeform 37"/>
          <p:cNvSpPr>
            <a:spLocks/>
          </p:cNvSpPr>
          <p:nvPr/>
        </p:nvSpPr>
        <p:spPr bwMode="auto">
          <a:xfrm>
            <a:off x="2097571" y="3005392"/>
            <a:ext cx="274799" cy="444334"/>
          </a:xfrm>
          <a:custGeom>
            <a:avLst/>
            <a:gdLst>
              <a:gd name="T0" fmla="*/ 0 w 969"/>
              <a:gd name="T1" fmla="*/ 0 h 1708"/>
              <a:gd name="T2" fmla="*/ 0 w 969"/>
              <a:gd name="T3" fmla="*/ 0 h 1708"/>
              <a:gd name="T4" fmla="*/ 0 w 969"/>
              <a:gd name="T5" fmla="*/ 0 h 1708"/>
              <a:gd name="T6" fmla="*/ 0 w 969"/>
              <a:gd name="T7" fmla="*/ 0 h 1708"/>
              <a:gd name="T8" fmla="*/ 0 w 969"/>
              <a:gd name="T9" fmla="*/ 0 h 1708"/>
              <a:gd name="T10" fmla="*/ 0 w 969"/>
              <a:gd name="T11" fmla="*/ 0 h 1708"/>
              <a:gd name="T12" fmla="*/ 0 w 969"/>
              <a:gd name="T13" fmla="*/ 0 h 1708"/>
              <a:gd name="T14" fmla="*/ 0 w 969"/>
              <a:gd name="T15" fmla="*/ 0 h 1708"/>
              <a:gd name="T16" fmla="*/ 0 w 969"/>
              <a:gd name="T17" fmla="*/ 0 h 1708"/>
              <a:gd name="T18" fmla="*/ 0 w 969"/>
              <a:gd name="T19" fmla="*/ 0 h 1708"/>
              <a:gd name="T20" fmla="*/ 0 w 969"/>
              <a:gd name="T21" fmla="*/ 0 h 1708"/>
              <a:gd name="T22" fmla="*/ 0 w 969"/>
              <a:gd name="T23" fmla="*/ 0 h 1708"/>
              <a:gd name="T24" fmla="*/ 0 w 969"/>
              <a:gd name="T25" fmla="*/ 0 h 1708"/>
              <a:gd name="T26" fmla="*/ 0 w 969"/>
              <a:gd name="T27" fmla="*/ 0 h 1708"/>
              <a:gd name="T28" fmla="*/ 0 w 969"/>
              <a:gd name="T29" fmla="*/ 0 h 1708"/>
              <a:gd name="T30" fmla="*/ 0 w 969"/>
              <a:gd name="T31" fmla="*/ 0 h 1708"/>
              <a:gd name="T32" fmla="*/ 0 w 969"/>
              <a:gd name="T33" fmla="*/ 0 h 1708"/>
              <a:gd name="T34" fmla="*/ 0 w 969"/>
              <a:gd name="T35" fmla="*/ 0 h 1708"/>
              <a:gd name="T36" fmla="*/ 0 w 969"/>
              <a:gd name="T37" fmla="*/ 0 h 1708"/>
              <a:gd name="T38" fmla="*/ 0 w 969"/>
              <a:gd name="T39" fmla="*/ 0 h 1708"/>
              <a:gd name="T40" fmla="*/ 0 w 969"/>
              <a:gd name="T41" fmla="*/ 0 h 17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69"/>
              <a:gd name="T64" fmla="*/ 0 h 1708"/>
              <a:gd name="T65" fmla="*/ 969 w 969"/>
              <a:gd name="T66" fmla="*/ 1708 h 17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69" h="1708">
                <a:moveTo>
                  <a:pt x="182" y="0"/>
                </a:moveTo>
                <a:lnTo>
                  <a:pt x="195" y="159"/>
                </a:lnTo>
                <a:lnTo>
                  <a:pt x="456" y="262"/>
                </a:lnTo>
                <a:lnTo>
                  <a:pt x="433" y="341"/>
                </a:lnTo>
                <a:lnTo>
                  <a:pt x="399" y="523"/>
                </a:lnTo>
                <a:lnTo>
                  <a:pt x="297" y="627"/>
                </a:lnTo>
                <a:lnTo>
                  <a:pt x="308" y="774"/>
                </a:lnTo>
                <a:lnTo>
                  <a:pt x="251" y="820"/>
                </a:lnTo>
                <a:lnTo>
                  <a:pt x="149" y="820"/>
                </a:lnTo>
                <a:lnTo>
                  <a:pt x="137" y="854"/>
                </a:lnTo>
                <a:lnTo>
                  <a:pt x="46" y="854"/>
                </a:lnTo>
                <a:lnTo>
                  <a:pt x="0" y="1002"/>
                </a:lnTo>
                <a:lnTo>
                  <a:pt x="115" y="1128"/>
                </a:lnTo>
                <a:lnTo>
                  <a:pt x="104" y="1333"/>
                </a:lnTo>
                <a:lnTo>
                  <a:pt x="80" y="1379"/>
                </a:lnTo>
                <a:lnTo>
                  <a:pt x="160" y="1492"/>
                </a:lnTo>
                <a:lnTo>
                  <a:pt x="182" y="1697"/>
                </a:lnTo>
                <a:lnTo>
                  <a:pt x="422" y="1708"/>
                </a:lnTo>
                <a:lnTo>
                  <a:pt x="490" y="1674"/>
                </a:lnTo>
                <a:lnTo>
                  <a:pt x="604" y="1697"/>
                </a:lnTo>
                <a:lnTo>
                  <a:pt x="969" y="1435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1275768" y="3209095"/>
            <a:ext cx="171101" cy="71475"/>
          </a:xfrm>
          <a:custGeom>
            <a:avLst/>
            <a:gdLst>
              <a:gd name="T0" fmla="*/ 0 w 603"/>
              <a:gd name="T1" fmla="*/ 0 h 274"/>
              <a:gd name="T2" fmla="*/ 0 w 603"/>
              <a:gd name="T3" fmla="*/ 0 h 274"/>
              <a:gd name="T4" fmla="*/ 0 w 603"/>
              <a:gd name="T5" fmla="*/ 0 h 274"/>
              <a:gd name="T6" fmla="*/ 0 w 603"/>
              <a:gd name="T7" fmla="*/ 0 h 274"/>
              <a:gd name="T8" fmla="*/ 0 w 603"/>
              <a:gd name="T9" fmla="*/ 0 h 274"/>
              <a:gd name="T10" fmla="*/ 0 w 603"/>
              <a:gd name="T11" fmla="*/ 0 h 274"/>
              <a:gd name="T12" fmla="*/ 0 w 603"/>
              <a:gd name="T13" fmla="*/ 0 h 274"/>
              <a:gd name="T14" fmla="*/ 0 w 603"/>
              <a:gd name="T15" fmla="*/ 0 h 2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03"/>
              <a:gd name="T25" fmla="*/ 0 h 274"/>
              <a:gd name="T26" fmla="*/ 603 w 603"/>
              <a:gd name="T27" fmla="*/ 274 h 27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03" h="274">
                <a:moveTo>
                  <a:pt x="603" y="0"/>
                </a:moveTo>
                <a:lnTo>
                  <a:pt x="592" y="126"/>
                </a:lnTo>
                <a:lnTo>
                  <a:pt x="501" y="240"/>
                </a:lnTo>
                <a:lnTo>
                  <a:pt x="479" y="274"/>
                </a:lnTo>
                <a:lnTo>
                  <a:pt x="364" y="263"/>
                </a:lnTo>
                <a:lnTo>
                  <a:pt x="353" y="228"/>
                </a:lnTo>
                <a:lnTo>
                  <a:pt x="217" y="228"/>
                </a:lnTo>
                <a:lnTo>
                  <a:pt x="0" y="12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9" name="Freeform 39"/>
          <p:cNvSpPr>
            <a:spLocks/>
          </p:cNvSpPr>
          <p:nvPr/>
        </p:nvSpPr>
        <p:spPr bwMode="auto">
          <a:xfrm>
            <a:off x="1739814" y="3114987"/>
            <a:ext cx="416086" cy="340696"/>
          </a:xfrm>
          <a:custGeom>
            <a:avLst/>
            <a:gdLst>
              <a:gd name="T0" fmla="*/ 0 w 1469"/>
              <a:gd name="T1" fmla="*/ 0 h 1310"/>
              <a:gd name="T2" fmla="*/ 0 w 1469"/>
              <a:gd name="T3" fmla="*/ 0 h 1310"/>
              <a:gd name="T4" fmla="*/ 0 w 1469"/>
              <a:gd name="T5" fmla="*/ 0 h 1310"/>
              <a:gd name="T6" fmla="*/ 0 w 1469"/>
              <a:gd name="T7" fmla="*/ 0 h 1310"/>
              <a:gd name="T8" fmla="*/ 0 w 1469"/>
              <a:gd name="T9" fmla="*/ 0 h 1310"/>
              <a:gd name="T10" fmla="*/ 0 w 1469"/>
              <a:gd name="T11" fmla="*/ 0 h 1310"/>
              <a:gd name="T12" fmla="*/ 0 w 1469"/>
              <a:gd name="T13" fmla="*/ 0 h 1310"/>
              <a:gd name="T14" fmla="*/ 0 w 1469"/>
              <a:gd name="T15" fmla="*/ 0 h 1310"/>
              <a:gd name="T16" fmla="*/ 0 w 1469"/>
              <a:gd name="T17" fmla="*/ 0 h 1310"/>
              <a:gd name="T18" fmla="*/ 0 w 1469"/>
              <a:gd name="T19" fmla="*/ 0 h 1310"/>
              <a:gd name="T20" fmla="*/ 0 w 1469"/>
              <a:gd name="T21" fmla="*/ 0 h 13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69"/>
              <a:gd name="T34" fmla="*/ 0 h 1310"/>
              <a:gd name="T35" fmla="*/ 1469 w 1469"/>
              <a:gd name="T36" fmla="*/ 1310 h 13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69" h="1310">
                <a:moveTo>
                  <a:pt x="228" y="0"/>
                </a:moveTo>
                <a:lnTo>
                  <a:pt x="126" y="251"/>
                </a:lnTo>
                <a:lnTo>
                  <a:pt x="228" y="559"/>
                </a:lnTo>
                <a:lnTo>
                  <a:pt x="0" y="774"/>
                </a:lnTo>
                <a:lnTo>
                  <a:pt x="0" y="1014"/>
                </a:lnTo>
                <a:lnTo>
                  <a:pt x="126" y="1116"/>
                </a:lnTo>
                <a:lnTo>
                  <a:pt x="376" y="1127"/>
                </a:lnTo>
                <a:lnTo>
                  <a:pt x="615" y="1151"/>
                </a:lnTo>
                <a:lnTo>
                  <a:pt x="695" y="1140"/>
                </a:lnTo>
                <a:lnTo>
                  <a:pt x="877" y="1310"/>
                </a:lnTo>
                <a:lnTo>
                  <a:pt x="1469" y="1264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0" name="Freeform 40"/>
          <p:cNvSpPr>
            <a:spLocks/>
          </p:cNvSpPr>
          <p:nvPr/>
        </p:nvSpPr>
        <p:spPr bwMode="auto">
          <a:xfrm>
            <a:off x="1485755" y="3209095"/>
            <a:ext cx="299427" cy="131037"/>
          </a:xfrm>
          <a:custGeom>
            <a:avLst/>
            <a:gdLst>
              <a:gd name="T0" fmla="*/ 0 w 1058"/>
              <a:gd name="T1" fmla="*/ 0 h 503"/>
              <a:gd name="T2" fmla="*/ 0 w 1058"/>
              <a:gd name="T3" fmla="*/ 0 h 503"/>
              <a:gd name="T4" fmla="*/ 0 w 1058"/>
              <a:gd name="T5" fmla="*/ 0 h 503"/>
              <a:gd name="T6" fmla="*/ 0 w 1058"/>
              <a:gd name="T7" fmla="*/ 0 h 503"/>
              <a:gd name="T8" fmla="*/ 0 w 1058"/>
              <a:gd name="T9" fmla="*/ 0 h 503"/>
              <a:gd name="T10" fmla="*/ 0 w 1058"/>
              <a:gd name="T11" fmla="*/ 0 h 503"/>
              <a:gd name="T12" fmla="*/ 0 w 1058"/>
              <a:gd name="T13" fmla="*/ 0 h 503"/>
              <a:gd name="T14" fmla="*/ 0 w 1058"/>
              <a:gd name="T15" fmla="*/ 0 h 503"/>
              <a:gd name="T16" fmla="*/ 0 w 1058"/>
              <a:gd name="T17" fmla="*/ 0 h 503"/>
              <a:gd name="T18" fmla="*/ 0 w 1058"/>
              <a:gd name="T19" fmla="*/ 0 h 503"/>
              <a:gd name="T20" fmla="*/ 0 w 1058"/>
              <a:gd name="T21" fmla="*/ 0 h 503"/>
              <a:gd name="T22" fmla="*/ 0 w 1058"/>
              <a:gd name="T23" fmla="*/ 0 h 50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58"/>
              <a:gd name="T37" fmla="*/ 0 h 503"/>
              <a:gd name="T38" fmla="*/ 1058 w 1058"/>
              <a:gd name="T39" fmla="*/ 503 h 50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58" h="503">
                <a:moveTo>
                  <a:pt x="0" y="0"/>
                </a:moveTo>
                <a:lnTo>
                  <a:pt x="11" y="171"/>
                </a:lnTo>
                <a:lnTo>
                  <a:pt x="23" y="308"/>
                </a:lnTo>
                <a:lnTo>
                  <a:pt x="56" y="331"/>
                </a:lnTo>
                <a:lnTo>
                  <a:pt x="69" y="468"/>
                </a:lnTo>
                <a:lnTo>
                  <a:pt x="182" y="503"/>
                </a:lnTo>
                <a:lnTo>
                  <a:pt x="262" y="490"/>
                </a:lnTo>
                <a:lnTo>
                  <a:pt x="410" y="331"/>
                </a:lnTo>
                <a:lnTo>
                  <a:pt x="512" y="331"/>
                </a:lnTo>
                <a:lnTo>
                  <a:pt x="535" y="365"/>
                </a:lnTo>
                <a:lnTo>
                  <a:pt x="706" y="286"/>
                </a:lnTo>
                <a:lnTo>
                  <a:pt x="1058" y="251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1559640" y="3334176"/>
            <a:ext cx="182767" cy="108403"/>
          </a:xfrm>
          <a:custGeom>
            <a:avLst/>
            <a:gdLst>
              <a:gd name="T0" fmla="*/ 0 w 648"/>
              <a:gd name="T1" fmla="*/ 0 h 421"/>
              <a:gd name="T2" fmla="*/ 0 w 648"/>
              <a:gd name="T3" fmla="*/ 0 h 421"/>
              <a:gd name="T4" fmla="*/ 0 w 648"/>
              <a:gd name="T5" fmla="*/ 0 h 421"/>
              <a:gd name="T6" fmla="*/ 0 w 648"/>
              <a:gd name="T7" fmla="*/ 0 h 421"/>
              <a:gd name="T8" fmla="*/ 0 w 648"/>
              <a:gd name="T9" fmla="*/ 0 h 421"/>
              <a:gd name="T10" fmla="*/ 0 w 648"/>
              <a:gd name="T11" fmla="*/ 0 h 421"/>
              <a:gd name="T12" fmla="*/ 0 w 648"/>
              <a:gd name="T13" fmla="*/ 0 h 4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8"/>
              <a:gd name="T22" fmla="*/ 0 h 421"/>
              <a:gd name="T23" fmla="*/ 648 w 648"/>
              <a:gd name="T24" fmla="*/ 421 h 4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8" h="421">
                <a:moveTo>
                  <a:pt x="0" y="0"/>
                </a:moveTo>
                <a:lnTo>
                  <a:pt x="182" y="206"/>
                </a:lnTo>
                <a:lnTo>
                  <a:pt x="239" y="364"/>
                </a:lnTo>
                <a:lnTo>
                  <a:pt x="239" y="421"/>
                </a:lnTo>
                <a:lnTo>
                  <a:pt x="410" y="330"/>
                </a:lnTo>
                <a:lnTo>
                  <a:pt x="546" y="284"/>
                </a:lnTo>
                <a:lnTo>
                  <a:pt x="648" y="182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2" name="Freeform 42"/>
          <p:cNvSpPr>
            <a:spLocks/>
          </p:cNvSpPr>
          <p:nvPr/>
        </p:nvSpPr>
        <p:spPr bwMode="auto">
          <a:xfrm>
            <a:off x="1700928" y="3404459"/>
            <a:ext cx="559967" cy="338313"/>
          </a:xfrm>
          <a:custGeom>
            <a:avLst/>
            <a:gdLst>
              <a:gd name="T0" fmla="*/ 0 w 1980"/>
              <a:gd name="T1" fmla="*/ 0 h 1299"/>
              <a:gd name="T2" fmla="*/ 0 w 1980"/>
              <a:gd name="T3" fmla="*/ 0 h 1299"/>
              <a:gd name="T4" fmla="*/ 0 w 1980"/>
              <a:gd name="T5" fmla="*/ 0 h 1299"/>
              <a:gd name="T6" fmla="*/ 0 w 1980"/>
              <a:gd name="T7" fmla="*/ 0 h 1299"/>
              <a:gd name="T8" fmla="*/ 0 w 1980"/>
              <a:gd name="T9" fmla="*/ 0 h 1299"/>
              <a:gd name="T10" fmla="*/ 0 w 1980"/>
              <a:gd name="T11" fmla="*/ 0 h 1299"/>
              <a:gd name="T12" fmla="*/ 0 w 1980"/>
              <a:gd name="T13" fmla="*/ 0 h 1299"/>
              <a:gd name="T14" fmla="*/ 0 w 1980"/>
              <a:gd name="T15" fmla="*/ 0 h 1299"/>
              <a:gd name="T16" fmla="*/ 0 w 1980"/>
              <a:gd name="T17" fmla="*/ 0 h 1299"/>
              <a:gd name="T18" fmla="*/ 0 w 1980"/>
              <a:gd name="T19" fmla="*/ 0 h 1299"/>
              <a:gd name="T20" fmla="*/ 0 w 1980"/>
              <a:gd name="T21" fmla="*/ 0 h 1299"/>
              <a:gd name="T22" fmla="*/ 0 w 1980"/>
              <a:gd name="T23" fmla="*/ 0 h 1299"/>
              <a:gd name="T24" fmla="*/ 0 w 1980"/>
              <a:gd name="T25" fmla="*/ 0 h 1299"/>
              <a:gd name="T26" fmla="*/ 0 w 1980"/>
              <a:gd name="T27" fmla="*/ 0 h 1299"/>
              <a:gd name="T28" fmla="*/ 0 w 1980"/>
              <a:gd name="T29" fmla="*/ 0 h 1299"/>
              <a:gd name="T30" fmla="*/ 0 w 1980"/>
              <a:gd name="T31" fmla="*/ 0 h 1299"/>
              <a:gd name="T32" fmla="*/ 0 w 1980"/>
              <a:gd name="T33" fmla="*/ 0 h 1299"/>
              <a:gd name="T34" fmla="*/ 0 w 1980"/>
              <a:gd name="T35" fmla="*/ 0 h 1299"/>
              <a:gd name="T36" fmla="*/ 0 w 1980"/>
              <a:gd name="T37" fmla="*/ 0 h 1299"/>
              <a:gd name="T38" fmla="*/ 0 w 1980"/>
              <a:gd name="T39" fmla="*/ 0 h 1299"/>
              <a:gd name="T40" fmla="*/ 0 w 1980"/>
              <a:gd name="T41" fmla="*/ 0 h 1299"/>
              <a:gd name="T42" fmla="*/ 0 w 1980"/>
              <a:gd name="T43" fmla="*/ 0 h 1299"/>
              <a:gd name="T44" fmla="*/ 0 w 1980"/>
              <a:gd name="T45" fmla="*/ 0 h 1299"/>
              <a:gd name="T46" fmla="*/ 0 w 1980"/>
              <a:gd name="T47" fmla="*/ 0 h 1299"/>
              <a:gd name="T48" fmla="*/ 0 w 1980"/>
              <a:gd name="T49" fmla="*/ 0 h 1299"/>
              <a:gd name="T50" fmla="*/ 0 w 1980"/>
              <a:gd name="T51" fmla="*/ 0 h 1299"/>
              <a:gd name="T52" fmla="*/ 0 w 1980"/>
              <a:gd name="T53" fmla="*/ 0 h 1299"/>
              <a:gd name="T54" fmla="*/ 0 w 1980"/>
              <a:gd name="T55" fmla="*/ 0 h 1299"/>
              <a:gd name="T56" fmla="*/ 0 w 1980"/>
              <a:gd name="T57" fmla="*/ 0 h 1299"/>
              <a:gd name="T58" fmla="*/ 0 w 1980"/>
              <a:gd name="T59" fmla="*/ 0 h 129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80"/>
              <a:gd name="T91" fmla="*/ 0 h 1299"/>
              <a:gd name="T92" fmla="*/ 1980 w 1980"/>
              <a:gd name="T93" fmla="*/ 1299 h 129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80" h="1299">
                <a:moveTo>
                  <a:pt x="386" y="0"/>
                </a:moveTo>
                <a:lnTo>
                  <a:pt x="386" y="69"/>
                </a:lnTo>
                <a:lnTo>
                  <a:pt x="319" y="126"/>
                </a:lnTo>
                <a:lnTo>
                  <a:pt x="136" y="285"/>
                </a:lnTo>
                <a:lnTo>
                  <a:pt x="102" y="342"/>
                </a:lnTo>
                <a:lnTo>
                  <a:pt x="113" y="467"/>
                </a:lnTo>
                <a:lnTo>
                  <a:pt x="67" y="501"/>
                </a:lnTo>
                <a:lnTo>
                  <a:pt x="0" y="536"/>
                </a:lnTo>
                <a:lnTo>
                  <a:pt x="91" y="638"/>
                </a:lnTo>
                <a:lnTo>
                  <a:pt x="330" y="638"/>
                </a:lnTo>
                <a:lnTo>
                  <a:pt x="386" y="605"/>
                </a:lnTo>
                <a:lnTo>
                  <a:pt x="455" y="605"/>
                </a:lnTo>
                <a:lnTo>
                  <a:pt x="501" y="661"/>
                </a:lnTo>
                <a:lnTo>
                  <a:pt x="672" y="661"/>
                </a:lnTo>
                <a:lnTo>
                  <a:pt x="785" y="605"/>
                </a:lnTo>
                <a:lnTo>
                  <a:pt x="796" y="752"/>
                </a:lnTo>
                <a:lnTo>
                  <a:pt x="899" y="956"/>
                </a:lnTo>
                <a:lnTo>
                  <a:pt x="933" y="1196"/>
                </a:lnTo>
                <a:lnTo>
                  <a:pt x="1013" y="1276"/>
                </a:lnTo>
                <a:lnTo>
                  <a:pt x="1251" y="1299"/>
                </a:lnTo>
                <a:lnTo>
                  <a:pt x="1354" y="1219"/>
                </a:lnTo>
                <a:lnTo>
                  <a:pt x="1388" y="1014"/>
                </a:lnTo>
                <a:lnTo>
                  <a:pt x="1354" y="911"/>
                </a:lnTo>
                <a:lnTo>
                  <a:pt x="1434" y="843"/>
                </a:lnTo>
                <a:lnTo>
                  <a:pt x="1639" y="820"/>
                </a:lnTo>
                <a:lnTo>
                  <a:pt x="1650" y="787"/>
                </a:lnTo>
                <a:lnTo>
                  <a:pt x="1639" y="683"/>
                </a:lnTo>
                <a:lnTo>
                  <a:pt x="1798" y="525"/>
                </a:lnTo>
                <a:lnTo>
                  <a:pt x="1946" y="274"/>
                </a:lnTo>
                <a:lnTo>
                  <a:pt x="1980" y="13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3" name="Freeform 43"/>
          <p:cNvSpPr>
            <a:spLocks/>
          </p:cNvSpPr>
          <p:nvPr/>
        </p:nvSpPr>
        <p:spPr bwMode="auto">
          <a:xfrm>
            <a:off x="1414463" y="3275805"/>
            <a:ext cx="86847" cy="54797"/>
          </a:xfrm>
          <a:custGeom>
            <a:avLst/>
            <a:gdLst>
              <a:gd name="T0" fmla="*/ 0 w 306"/>
              <a:gd name="T1" fmla="*/ 0 h 215"/>
              <a:gd name="T2" fmla="*/ 0 w 306"/>
              <a:gd name="T3" fmla="*/ 0 h 215"/>
              <a:gd name="T4" fmla="*/ 0 w 306"/>
              <a:gd name="T5" fmla="*/ 0 h 215"/>
              <a:gd name="T6" fmla="*/ 0 w 306"/>
              <a:gd name="T7" fmla="*/ 0 h 215"/>
              <a:gd name="T8" fmla="*/ 0 60000 65536"/>
              <a:gd name="T9" fmla="*/ 0 60000 65536"/>
              <a:gd name="T10" fmla="*/ 0 60000 65536"/>
              <a:gd name="T11" fmla="*/ 0 60000 65536"/>
              <a:gd name="T12" fmla="*/ 0 w 306"/>
              <a:gd name="T13" fmla="*/ 0 h 215"/>
              <a:gd name="T14" fmla="*/ 306 w 306"/>
              <a:gd name="T15" fmla="*/ 215 h 2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6" h="215">
                <a:moveTo>
                  <a:pt x="0" y="0"/>
                </a:moveTo>
                <a:lnTo>
                  <a:pt x="68" y="102"/>
                </a:lnTo>
                <a:lnTo>
                  <a:pt x="204" y="124"/>
                </a:lnTo>
                <a:lnTo>
                  <a:pt x="306" y="215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4" name="Freeform 44"/>
          <p:cNvSpPr>
            <a:spLocks/>
          </p:cNvSpPr>
          <p:nvPr/>
        </p:nvSpPr>
        <p:spPr bwMode="auto">
          <a:xfrm>
            <a:off x="1140961" y="3242450"/>
            <a:ext cx="360349" cy="254926"/>
          </a:xfrm>
          <a:custGeom>
            <a:avLst/>
            <a:gdLst>
              <a:gd name="T0" fmla="*/ 0 w 1274"/>
              <a:gd name="T1" fmla="*/ 0 h 980"/>
              <a:gd name="T2" fmla="*/ 0 w 1274"/>
              <a:gd name="T3" fmla="*/ 0 h 980"/>
              <a:gd name="T4" fmla="*/ 0 w 1274"/>
              <a:gd name="T5" fmla="*/ 0 h 980"/>
              <a:gd name="T6" fmla="*/ 0 w 1274"/>
              <a:gd name="T7" fmla="*/ 0 h 980"/>
              <a:gd name="T8" fmla="*/ 0 w 1274"/>
              <a:gd name="T9" fmla="*/ 0 h 980"/>
              <a:gd name="T10" fmla="*/ 0 w 1274"/>
              <a:gd name="T11" fmla="*/ 0 h 980"/>
              <a:gd name="T12" fmla="*/ 0 w 1274"/>
              <a:gd name="T13" fmla="*/ 0 h 980"/>
              <a:gd name="T14" fmla="*/ 0 w 1274"/>
              <a:gd name="T15" fmla="*/ 0 h 980"/>
              <a:gd name="T16" fmla="*/ 0 w 1274"/>
              <a:gd name="T17" fmla="*/ 0 h 980"/>
              <a:gd name="T18" fmla="*/ 0 w 1274"/>
              <a:gd name="T19" fmla="*/ 0 h 980"/>
              <a:gd name="T20" fmla="*/ 0 w 1274"/>
              <a:gd name="T21" fmla="*/ 0 h 980"/>
              <a:gd name="T22" fmla="*/ 0 w 1274"/>
              <a:gd name="T23" fmla="*/ 0 h 980"/>
              <a:gd name="T24" fmla="*/ 0 w 1274"/>
              <a:gd name="T25" fmla="*/ 0 h 980"/>
              <a:gd name="T26" fmla="*/ 0 w 1274"/>
              <a:gd name="T27" fmla="*/ 0 h 980"/>
              <a:gd name="T28" fmla="*/ 0 w 1274"/>
              <a:gd name="T29" fmla="*/ 0 h 980"/>
              <a:gd name="T30" fmla="*/ 0 w 1274"/>
              <a:gd name="T31" fmla="*/ 0 h 980"/>
              <a:gd name="T32" fmla="*/ 0 w 1274"/>
              <a:gd name="T33" fmla="*/ 0 h 980"/>
              <a:gd name="T34" fmla="*/ 0 w 1274"/>
              <a:gd name="T35" fmla="*/ 0 h 980"/>
              <a:gd name="T36" fmla="*/ 0 w 1274"/>
              <a:gd name="T37" fmla="*/ 0 h 980"/>
              <a:gd name="T38" fmla="*/ 0 w 1274"/>
              <a:gd name="T39" fmla="*/ 0 h 980"/>
              <a:gd name="T40" fmla="*/ 0 w 1274"/>
              <a:gd name="T41" fmla="*/ 0 h 98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74"/>
              <a:gd name="T64" fmla="*/ 0 h 980"/>
              <a:gd name="T65" fmla="*/ 1274 w 1274"/>
              <a:gd name="T66" fmla="*/ 980 h 98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74" h="980">
                <a:moveTo>
                  <a:pt x="1274" y="319"/>
                </a:moveTo>
                <a:lnTo>
                  <a:pt x="1263" y="637"/>
                </a:lnTo>
                <a:lnTo>
                  <a:pt x="1036" y="650"/>
                </a:lnTo>
                <a:lnTo>
                  <a:pt x="1002" y="843"/>
                </a:lnTo>
                <a:lnTo>
                  <a:pt x="911" y="923"/>
                </a:lnTo>
                <a:lnTo>
                  <a:pt x="797" y="968"/>
                </a:lnTo>
                <a:lnTo>
                  <a:pt x="569" y="980"/>
                </a:lnTo>
                <a:lnTo>
                  <a:pt x="569" y="865"/>
                </a:lnTo>
                <a:lnTo>
                  <a:pt x="615" y="774"/>
                </a:lnTo>
                <a:lnTo>
                  <a:pt x="604" y="661"/>
                </a:lnTo>
                <a:lnTo>
                  <a:pt x="547" y="604"/>
                </a:lnTo>
                <a:lnTo>
                  <a:pt x="569" y="513"/>
                </a:lnTo>
                <a:lnTo>
                  <a:pt x="615" y="501"/>
                </a:lnTo>
                <a:lnTo>
                  <a:pt x="604" y="444"/>
                </a:lnTo>
                <a:lnTo>
                  <a:pt x="524" y="388"/>
                </a:lnTo>
                <a:lnTo>
                  <a:pt x="365" y="251"/>
                </a:lnTo>
                <a:lnTo>
                  <a:pt x="205" y="262"/>
                </a:lnTo>
                <a:lnTo>
                  <a:pt x="148" y="342"/>
                </a:lnTo>
                <a:lnTo>
                  <a:pt x="46" y="228"/>
                </a:lnTo>
                <a:lnTo>
                  <a:pt x="0" y="205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5" name="Freeform 45"/>
          <p:cNvSpPr>
            <a:spLocks/>
          </p:cNvSpPr>
          <p:nvPr/>
        </p:nvSpPr>
        <p:spPr bwMode="auto">
          <a:xfrm>
            <a:off x="1411871" y="3304394"/>
            <a:ext cx="24628" cy="100065"/>
          </a:xfrm>
          <a:custGeom>
            <a:avLst/>
            <a:gdLst>
              <a:gd name="T0" fmla="*/ 0 w 91"/>
              <a:gd name="T1" fmla="*/ 0 h 387"/>
              <a:gd name="T2" fmla="*/ 0 w 91"/>
              <a:gd name="T3" fmla="*/ 0 h 387"/>
              <a:gd name="T4" fmla="*/ 0 w 91"/>
              <a:gd name="T5" fmla="*/ 0 h 387"/>
              <a:gd name="T6" fmla="*/ 0 w 91"/>
              <a:gd name="T7" fmla="*/ 0 h 387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387"/>
              <a:gd name="T14" fmla="*/ 91 w 91"/>
              <a:gd name="T15" fmla="*/ 387 h 3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387">
                <a:moveTo>
                  <a:pt x="91" y="0"/>
                </a:moveTo>
                <a:lnTo>
                  <a:pt x="0" y="103"/>
                </a:lnTo>
                <a:lnTo>
                  <a:pt x="56" y="307"/>
                </a:lnTo>
                <a:lnTo>
                  <a:pt x="91" y="38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6" name="Freeform 46"/>
          <p:cNvSpPr>
            <a:spLocks/>
          </p:cNvSpPr>
          <p:nvPr/>
        </p:nvSpPr>
        <p:spPr bwMode="auto">
          <a:xfrm>
            <a:off x="1398909" y="3441388"/>
            <a:ext cx="225542" cy="70283"/>
          </a:xfrm>
          <a:custGeom>
            <a:avLst/>
            <a:gdLst>
              <a:gd name="T0" fmla="*/ 0 w 797"/>
              <a:gd name="T1" fmla="*/ 0 h 273"/>
              <a:gd name="T2" fmla="*/ 0 w 797"/>
              <a:gd name="T3" fmla="*/ 0 h 273"/>
              <a:gd name="T4" fmla="*/ 0 w 797"/>
              <a:gd name="T5" fmla="*/ 0 h 273"/>
              <a:gd name="T6" fmla="*/ 0 w 797"/>
              <a:gd name="T7" fmla="*/ 0 h 273"/>
              <a:gd name="T8" fmla="*/ 0 w 797"/>
              <a:gd name="T9" fmla="*/ 0 h 273"/>
              <a:gd name="T10" fmla="*/ 0 w 797"/>
              <a:gd name="T11" fmla="*/ 0 h 273"/>
              <a:gd name="T12" fmla="*/ 0 w 797"/>
              <a:gd name="T13" fmla="*/ 0 h 273"/>
              <a:gd name="T14" fmla="*/ 0 w 797"/>
              <a:gd name="T15" fmla="*/ 0 h 27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97"/>
              <a:gd name="T25" fmla="*/ 0 h 273"/>
              <a:gd name="T26" fmla="*/ 797 w 797"/>
              <a:gd name="T27" fmla="*/ 273 h 27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97" h="273">
                <a:moveTo>
                  <a:pt x="0" y="148"/>
                </a:moveTo>
                <a:lnTo>
                  <a:pt x="79" y="228"/>
                </a:lnTo>
                <a:lnTo>
                  <a:pt x="216" y="273"/>
                </a:lnTo>
                <a:lnTo>
                  <a:pt x="409" y="205"/>
                </a:lnTo>
                <a:lnTo>
                  <a:pt x="512" y="182"/>
                </a:lnTo>
                <a:lnTo>
                  <a:pt x="637" y="69"/>
                </a:lnTo>
                <a:lnTo>
                  <a:pt x="751" y="69"/>
                </a:lnTo>
                <a:lnTo>
                  <a:pt x="797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7" name="Freeform 47"/>
          <p:cNvSpPr>
            <a:spLocks/>
          </p:cNvSpPr>
          <p:nvPr/>
        </p:nvSpPr>
        <p:spPr bwMode="auto">
          <a:xfrm>
            <a:off x="802648" y="3049468"/>
            <a:ext cx="521080" cy="601579"/>
          </a:xfrm>
          <a:custGeom>
            <a:avLst/>
            <a:gdLst>
              <a:gd name="T0" fmla="*/ 0 w 1844"/>
              <a:gd name="T1" fmla="*/ 0 h 2311"/>
              <a:gd name="T2" fmla="*/ 0 w 1844"/>
              <a:gd name="T3" fmla="*/ 0 h 2311"/>
              <a:gd name="T4" fmla="*/ 0 w 1844"/>
              <a:gd name="T5" fmla="*/ 0 h 2311"/>
              <a:gd name="T6" fmla="*/ 0 w 1844"/>
              <a:gd name="T7" fmla="*/ 0 h 2311"/>
              <a:gd name="T8" fmla="*/ 0 w 1844"/>
              <a:gd name="T9" fmla="*/ 0 h 2311"/>
              <a:gd name="T10" fmla="*/ 0 w 1844"/>
              <a:gd name="T11" fmla="*/ 0 h 2311"/>
              <a:gd name="T12" fmla="*/ 0 w 1844"/>
              <a:gd name="T13" fmla="*/ 0 h 2311"/>
              <a:gd name="T14" fmla="*/ 0 w 1844"/>
              <a:gd name="T15" fmla="*/ 0 h 2311"/>
              <a:gd name="T16" fmla="*/ 0 w 1844"/>
              <a:gd name="T17" fmla="*/ 0 h 2311"/>
              <a:gd name="T18" fmla="*/ 0 w 1844"/>
              <a:gd name="T19" fmla="*/ 0 h 2311"/>
              <a:gd name="T20" fmla="*/ 0 w 1844"/>
              <a:gd name="T21" fmla="*/ 0 h 2311"/>
              <a:gd name="T22" fmla="*/ 0 w 1844"/>
              <a:gd name="T23" fmla="*/ 0 h 2311"/>
              <a:gd name="T24" fmla="*/ 0 w 1844"/>
              <a:gd name="T25" fmla="*/ 0 h 2311"/>
              <a:gd name="T26" fmla="*/ 0 w 1844"/>
              <a:gd name="T27" fmla="*/ 0 h 2311"/>
              <a:gd name="T28" fmla="*/ 0 w 1844"/>
              <a:gd name="T29" fmla="*/ 0 h 2311"/>
              <a:gd name="T30" fmla="*/ 0 w 1844"/>
              <a:gd name="T31" fmla="*/ 0 h 2311"/>
              <a:gd name="T32" fmla="*/ 0 w 1844"/>
              <a:gd name="T33" fmla="*/ 0 h 2311"/>
              <a:gd name="T34" fmla="*/ 0 w 1844"/>
              <a:gd name="T35" fmla="*/ 0 h 2311"/>
              <a:gd name="T36" fmla="*/ 0 w 1844"/>
              <a:gd name="T37" fmla="*/ 0 h 2311"/>
              <a:gd name="T38" fmla="*/ 0 w 1844"/>
              <a:gd name="T39" fmla="*/ 0 h 2311"/>
              <a:gd name="T40" fmla="*/ 0 w 1844"/>
              <a:gd name="T41" fmla="*/ 0 h 2311"/>
              <a:gd name="T42" fmla="*/ 0 w 1844"/>
              <a:gd name="T43" fmla="*/ 0 h 2311"/>
              <a:gd name="T44" fmla="*/ 0 w 1844"/>
              <a:gd name="T45" fmla="*/ 0 h 2311"/>
              <a:gd name="T46" fmla="*/ 0 w 1844"/>
              <a:gd name="T47" fmla="*/ 0 h 231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44"/>
              <a:gd name="T73" fmla="*/ 0 h 2311"/>
              <a:gd name="T74" fmla="*/ 1844 w 1844"/>
              <a:gd name="T75" fmla="*/ 2311 h 231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44" h="2311">
                <a:moveTo>
                  <a:pt x="444" y="0"/>
                </a:moveTo>
                <a:lnTo>
                  <a:pt x="455" y="330"/>
                </a:lnTo>
                <a:lnTo>
                  <a:pt x="387" y="421"/>
                </a:lnTo>
                <a:lnTo>
                  <a:pt x="285" y="445"/>
                </a:lnTo>
                <a:lnTo>
                  <a:pt x="205" y="569"/>
                </a:lnTo>
                <a:lnTo>
                  <a:pt x="103" y="569"/>
                </a:lnTo>
                <a:lnTo>
                  <a:pt x="0" y="740"/>
                </a:lnTo>
                <a:lnTo>
                  <a:pt x="57" y="854"/>
                </a:lnTo>
                <a:lnTo>
                  <a:pt x="114" y="1104"/>
                </a:lnTo>
                <a:lnTo>
                  <a:pt x="137" y="1184"/>
                </a:lnTo>
                <a:lnTo>
                  <a:pt x="194" y="1241"/>
                </a:lnTo>
                <a:lnTo>
                  <a:pt x="364" y="1275"/>
                </a:lnTo>
                <a:lnTo>
                  <a:pt x="409" y="1390"/>
                </a:lnTo>
                <a:lnTo>
                  <a:pt x="524" y="1481"/>
                </a:lnTo>
                <a:lnTo>
                  <a:pt x="524" y="1594"/>
                </a:lnTo>
                <a:lnTo>
                  <a:pt x="864" y="1982"/>
                </a:lnTo>
                <a:lnTo>
                  <a:pt x="1059" y="2140"/>
                </a:lnTo>
                <a:lnTo>
                  <a:pt x="1150" y="2311"/>
                </a:lnTo>
                <a:lnTo>
                  <a:pt x="1241" y="2266"/>
                </a:lnTo>
                <a:lnTo>
                  <a:pt x="1354" y="2198"/>
                </a:lnTo>
                <a:lnTo>
                  <a:pt x="1525" y="2198"/>
                </a:lnTo>
                <a:lnTo>
                  <a:pt x="1844" y="2004"/>
                </a:lnTo>
                <a:lnTo>
                  <a:pt x="1775" y="1925"/>
                </a:lnTo>
                <a:lnTo>
                  <a:pt x="1764" y="170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8" name="Freeform 48"/>
          <p:cNvSpPr>
            <a:spLocks/>
          </p:cNvSpPr>
          <p:nvPr/>
        </p:nvSpPr>
        <p:spPr bwMode="auto">
          <a:xfrm>
            <a:off x="1127999" y="3647473"/>
            <a:ext cx="535339" cy="136993"/>
          </a:xfrm>
          <a:custGeom>
            <a:avLst/>
            <a:gdLst>
              <a:gd name="T0" fmla="*/ 0 w 1889"/>
              <a:gd name="T1" fmla="*/ 0 h 525"/>
              <a:gd name="T2" fmla="*/ 0 w 1889"/>
              <a:gd name="T3" fmla="*/ 0 h 525"/>
              <a:gd name="T4" fmla="*/ 0 w 1889"/>
              <a:gd name="T5" fmla="*/ 0 h 525"/>
              <a:gd name="T6" fmla="*/ 0 w 1889"/>
              <a:gd name="T7" fmla="*/ 0 h 525"/>
              <a:gd name="T8" fmla="*/ 0 w 1889"/>
              <a:gd name="T9" fmla="*/ 0 h 525"/>
              <a:gd name="T10" fmla="*/ 0 w 1889"/>
              <a:gd name="T11" fmla="*/ 0 h 525"/>
              <a:gd name="T12" fmla="*/ 0 w 1889"/>
              <a:gd name="T13" fmla="*/ 0 h 525"/>
              <a:gd name="T14" fmla="*/ 0 w 1889"/>
              <a:gd name="T15" fmla="*/ 0 h 525"/>
              <a:gd name="T16" fmla="*/ 0 w 1889"/>
              <a:gd name="T17" fmla="*/ 0 h 525"/>
              <a:gd name="T18" fmla="*/ 0 w 1889"/>
              <a:gd name="T19" fmla="*/ 0 h 525"/>
              <a:gd name="T20" fmla="*/ 0 w 1889"/>
              <a:gd name="T21" fmla="*/ 0 h 525"/>
              <a:gd name="T22" fmla="*/ 0 w 1889"/>
              <a:gd name="T23" fmla="*/ 0 h 525"/>
              <a:gd name="T24" fmla="*/ 0 w 1889"/>
              <a:gd name="T25" fmla="*/ 0 h 525"/>
              <a:gd name="T26" fmla="*/ 0 w 1889"/>
              <a:gd name="T27" fmla="*/ 0 h 5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889"/>
              <a:gd name="T43" fmla="*/ 0 h 525"/>
              <a:gd name="T44" fmla="*/ 1889 w 1889"/>
              <a:gd name="T45" fmla="*/ 525 h 5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889" h="525">
                <a:moveTo>
                  <a:pt x="0" y="0"/>
                </a:moveTo>
                <a:lnTo>
                  <a:pt x="11" y="365"/>
                </a:lnTo>
                <a:lnTo>
                  <a:pt x="33" y="479"/>
                </a:lnTo>
                <a:lnTo>
                  <a:pt x="239" y="512"/>
                </a:lnTo>
                <a:lnTo>
                  <a:pt x="397" y="525"/>
                </a:lnTo>
                <a:lnTo>
                  <a:pt x="443" y="467"/>
                </a:lnTo>
                <a:lnTo>
                  <a:pt x="489" y="376"/>
                </a:lnTo>
                <a:lnTo>
                  <a:pt x="660" y="308"/>
                </a:lnTo>
                <a:lnTo>
                  <a:pt x="671" y="159"/>
                </a:lnTo>
                <a:lnTo>
                  <a:pt x="853" y="46"/>
                </a:lnTo>
                <a:lnTo>
                  <a:pt x="978" y="114"/>
                </a:lnTo>
                <a:lnTo>
                  <a:pt x="1081" y="102"/>
                </a:lnTo>
                <a:lnTo>
                  <a:pt x="1126" y="68"/>
                </a:lnTo>
                <a:lnTo>
                  <a:pt x="1889" y="5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9" name="Freeform 49"/>
          <p:cNvSpPr>
            <a:spLocks/>
          </p:cNvSpPr>
          <p:nvPr/>
        </p:nvSpPr>
        <p:spPr bwMode="auto">
          <a:xfrm>
            <a:off x="1614081" y="3441388"/>
            <a:ext cx="86847" cy="106021"/>
          </a:xfrm>
          <a:custGeom>
            <a:avLst/>
            <a:gdLst>
              <a:gd name="T0" fmla="*/ 0 w 308"/>
              <a:gd name="T1" fmla="*/ 0 h 410"/>
              <a:gd name="T2" fmla="*/ 0 w 308"/>
              <a:gd name="T3" fmla="*/ 0 h 410"/>
              <a:gd name="T4" fmla="*/ 0 w 308"/>
              <a:gd name="T5" fmla="*/ 0 h 410"/>
              <a:gd name="T6" fmla="*/ 0 w 308"/>
              <a:gd name="T7" fmla="*/ 0 h 410"/>
              <a:gd name="T8" fmla="*/ 0 w 308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410"/>
              <a:gd name="T17" fmla="*/ 308 w 308"/>
              <a:gd name="T18" fmla="*/ 410 h 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410">
                <a:moveTo>
                  <a:pt x="46" y="0"/>
                </a:moveTo>
                <a:lnTo>
                  <a:pt x="46" y="193"/>
                </a:lnTo>
                <a:lnTo>
                  <a:pt x="0" y="388"/>
                </a:lnTo>
                <a:lnTo>
                  <a:pt x="35" y="399"/>
                </a:lnTo>
                <a:lnTo>
                  <a:pt x="308" y="41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0" name="Freeform 50"/>
          <p:cNvSpPr>
            <a:spLocks/>
          </p:cNvSpPr>
          <p:nvPr/>
        </p:nvSpPr>
        <p:spPr bwMode="auto">
          <a:xfrm>
            <a:off x="1459831" y="3509289"/>
            <a:ext cx="160731" cy="44076"/>
          </a:xfrm>
          <a:custGeom>
            <a:avLst/>
            <a:gdLst>
              <a:gd name="T0" fmla="*/ 0 w 569"/>
              <a:gd name="T1" fmla="*/ 0 h 171"/>
              <a:gd name="T2" fmla="*/ 0 w 569"/>
              <a:gd name="T3" fmla="*/ 0 h 171"/>
              <a:gd name="T4" fmla="*/ 0 w 569"/>
              <a:gd name="T5" fmla="*/ 0 h 171"/>
              <a:gd name="T6" fmla="*/ 0 w 569"/>
              <a:gd name="T7" fmla="*/ 0 h 171"/>
              <a:gd name="T8" fmla="*/ 0 w 569"/>
              <a:gd name="T9" fmla="*/ 0 h 171"/>
              <a:gd name="T10" fmla="*/ 0 w 569"/>
              <a:gd name="T11" fmla="*/ 0 h 171"/>
              <a:gd name="T12" fmla="*/ 0 w 569"/>
              <a:gd name="T13" fmla="*/ 0 h 1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9"/>
              <a:gd name="T22" fmla="*/ 0 h 171"/>
              <a:gd name="T23" fmla="*/ 569 w 569"/>
              <a:gd name="T24" fmla="*/ 171 h 1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9" h="171">
                <a:moveTo>
                  <a:pt x="0" y="0"/>
                </a:moveTo>
                <a:lnTo>
                  <a:pt x="57" y="137"/>
                </a:lnTo>
                <a:lnTo>
                  <a:pt x="125" y="137"/>
                </a:lnTo>
                <a:lnTo>
                  <a:pt x="147" y="171"/>
                </a:lnTo>
                <a:lnTo>
                  <a:pt x="478" y="171"/>
                </a:lnTo>
                <a:lnTo>
                  <a:pt x="512" y="126"/>
                </a:lnTo>
                <a:lnTo>
                  <a:pt x="569" y="114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1" name="Freeform 51"/>
          <p:cNvSpPr>
            <a:spLocks/>
          </p:cNvSpPr>
          <p:nvPr/>
        </p:nvSpPr>
        <p:spPr bwMode="auto">
          <a:xfrm>
            <a:off x="1430018" y="3499759"/>
            <a:ext cx="213876" cy="163201"/>
          </a:xfrm>
          <a:custGeom>
            <a:avLst/>
            <a:gdLst>
              <a:gd name="T0" fmla="*/ 0 w 751"/>
              <a:gd name="T1" fmla="*/ 0 h 626"/>
              <a:gd name="T2" fmla="*/ 0 w 751"/>
              <a:gd name="T3" fmla="*/ 0 h 626"/>
              <a:gd name="T4" fmla="*/ 0 w 751"/>
              <a:gd name="T5" fmla="*/ 0 h 626"/>
              <a:gd name="T6" fmla="*/ 0 w 751"/>
              <a:gd name="T7" fmla="*/ 0 h 626"/>
              <a:gd name="T8" fmla="*/ 0 w 751"/>
              <a:gd name="T9" fmla="*/ 0 h 626"/>
              <a:gd name="T10" fmla="*/ 0 w 751"/>
              <a:gd name="T11" fmla="*/ 0 h 626"/>
              <a:gd name="T12" fmla="*/ 0 w 751"/>
              <a:gd name="T13" fmla="*/ 0 h 626"/>
              <a:gd name="T14" fmla="*/ 0 w 751"/>
              <a:gd name="T15" fmla="*/ 0 h 626"/>
              <a:gd name="T16" fmla="*/ 0 w 751"/>
              <a:gd name="T17" fmla="*/ 0 h 626"/>
              <a:gd name="T18" fmla="*/ 0 w 751"/>
              <a:gd name="T19" fmla="*/ 0 h 626"/>
              <a:gd name="T20" fmla="*/ 0 w 751"/>
              <a:gd name="T21" fmla="*/ 0 h 6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51"/>
              <a:gd name="T34" fmla="*/ 0 h 626"/>
              <a:gd name="T35" fmla="*/ 751 w 751"/>
              <a:gd name="T36" fmla="*/ 626 h 6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51" h="626">
                <a:moveTo>
                  <a:pt x="0" y="0"/>
                </a:moveTo>
                <a:lnTo>
                  <a:pt x="12" y="262"/>
                </a:lnTo>
                <a:lnTo>
                  <a:pt x="24" y="409"/>
                </a:lnTo>
                <a:lnTo>
                  <a:pt x="92" y="489"/>
                </a:lnTo>
                <a:lnTo>
                  <a:pt x="172" y="626"/>
                </a:lnTo>
                <a:lnTo>
                  <a:pt x="285" y="558"/>
                </a:lnTo>
                <a:lnTo>
                  <a:pt x="319" y="546"/>
                </a:lnTo>
                <a:lnTo>
                  <a:pt x="421" y="535"/>
                </a:lnTo>
                <a:lnTo>
                  <a:pt x="569" y="422"/>
                </a:lnTo>
                <a:lnTo>
                  <a:pt x="751" y="433"/>
                </a:lnTo>
                <a:lnTo>
                  <a:pt x="729" y="16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2" name="Freeform 52"/>
          <p:cNvSpPr>
            <a:spLocks/>
          </p:cNvSpPr>
          <p:nvPr/>
        </p:nvSpPr>
        <p:spPr bwMode="auto">
          <a:xfrm>
            <a:off x="1446869" y="3550982"/>
            <a:ext cx="63515" cy="61945"/>
          </a:xfrm>
          <a:custGeom>
            <a:avLst/>
            <a:gdLst>
              <a:gd name="T0" fmla="*/ 0 w 227"/>
              <a:gd name="T1" fmla="*/ 0 h 238"/>
              <a:gd name="T2" fmla="*/ 0 w 227"/>
              <a:gd name="T3" fmla="*/ 0 h 238"/>
              <a:gd name="T4" fmla="*/ 0 w 227"/>
              <a:gd name="T5" fmla="*/ 0 h 238"/>
              <a:gd name="T6" fmla="*/ 0 w 227"/>
              <a:gd name="T7" fmla="*/ 0 h 238"/>
              <a:gd name="T8" fmla="*/ 0 60000 65536"/>
              <a:gd name="T9" fmla="*/ 0 60000 65536"/>
              <a:gd name="T10" fmla="*/ 0 60000 65536"/>
              <a:gd name="T11" fmla="*/ 0 60000 65536"/>
              <a:gd name="T12" fmla="*/ 0 w 227"/>
              <a:gd name="T13" fmla="*/ 0 h 238"/>
              <a:gd name="T14" fmla="*/ 227 w 227"/>
              <a:gd name="T15" fmla="*/ 238 h 2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7" h="238">
                <a:moveTo>
                  <a:pt x="181" y="0"/>
                </a:moveTo>
                <a:lnTo>
                  <a:pt x="227" y="102"/>
                </a:lnTo>
                <a:lnTo>
                  <a:pt x="125" y="203"/>
                </a:lnTo>
                <a:lnTo>
                  <a:pt x="0" y="23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3" name="Freeform 53"/>
          <p:cNvSpPr>
            <a:spLocks/>
          </p:cNvSpPr>
          <p:nvPr/>
        </p:nvSpPr>
        <p:spPr bwMode="auto">
          <a:xfrm>
            <a:off x="1321135" y="3573616"/>
            <a:ext cx="47960" cy="86961"/>
          </a:xfrm>
          <a:custGeom>
            <a:avLst/>
            <a:gdLst>
              <a:gd name="T0" fmla="*/ 0 w 171"/>
              <a:gd name="T1" fmla="*/ 0 h 331"/>
              <a:gd name="T2" fmla="*/ 0 w 171"/>
              <a:gd name="T3" fmla="*/ 0 h 331"/>
              <a:gd name="T4" fmla="*/ 0 w 171"/>
              <a:gd name="T5" fmla="*/ 0 h 331"/>
              <a:gd name="T6" fmla="*/ 0 w 171"/>
              <a:gd name="T7" fmla="*/ 0 h 331"/>
              <a:gd name="T8" fmla="*/ 0 w 171"/>
              <a:gd name="T9" fmla="*/ 0 h 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1"/>
              <a:gd name="T16" fmla="*/ 0 h 331"/>
              <a:gd name="T17" fmla="*/ 171 w 171"/>
              <a:gd name="T18" fmla="*/ 331 h 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1" h="331">
                <a:moveTo>
                  <a:pt x="0" y="0"/>
                </a:moveTo>
                <a:lnTo>
                  <a:pt x="59" y="91"/>
                </a:lnTo>
                <a:lnTo>
                  <a:pt x="81" y="171"/>
                </a:lnTo>
                <a:lnTo>
                  <a:pt x="171" y="194"/>
                </a:lnTo>
                <a:lnTo>
                  <a:pt x="171" y="331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4" name="Line 54"/>
          <p:cNvSpPr>
            <a:spLocks noChangeShapeType="1"/>
          </p:cNvSpPr>
          <p:nvPr/>
        </p:nvSpPr>
        <p:spPr bwMode="auto">
          <a:xfrm flipH="1">
            <a:off x="1640005" y="3612927"/>
            <a:ext cx="3889" cy="40502"/>
          </a:xfrm>
          <a:prstGeom prst="line">
            <a:avLst/>
          </a:pr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5" name="Freeform 55"/>
          <p:cNvSpPr>
            <a:spLocks/>
          </p:cNvSpPr>
          <p:nvPr/>
        </p:nvSpPr>
        <p:spPr bwMode="auto">
          <a:xfrm>
            <a:off x="1659449" y="3629604"/>
            <a:ext cx="303315" cy="119124"/>
          </a:xfrm>
          <a:custGeom>
            <a:avLst/>
            <a:gdLst>
              <a:gd name="T0" fmla="*/ 0 w 1070"/>
              <a:gd name="T1" fmla="*/ 0 h 457"/>
              <a:gd name="T2" fmla="*/ 0 w 1070"/>
              <a:gd name="T3" fmla="*/ 0 h 457"/>
              <a:gd name="T4" fmla="*/ 0 w 1070"/>
              <a:gd name="T5" fmla="*/ 0 h 457"/>
              <a:gd name="T6" fmla="*/ 0 w 1070"/>
              <a:gd name="T7" fmla="*/ 0 h 457"/>
              <a:gd name="T8" fmla="*/ 0 w 1070"/>
              <a:gd name="T9" fmla="*/ 0 h 457"/>
              <a:gd name="T10" fmla="*/ 0 w 1070"/>
              <a:gd name="T11" fmla="*/ 0 h 457"/>
              <a:gd name="T12" fmla="*/ 0 w 1070"/>
              <a:gd name="T13" fmla="*/ 0 h 457"/>
              <a:gd name="T14" fmla="*/ 0 w 1070"/>
              <a:gd name="T15" fmla="*/ 0 h 457"/>
              <a:gd name="T16" fmla="*/ 0 w 1070"/>
              <a:gd name="T17" fmla="*/ 0 h 457"/>
              <a:gd name="T18" fmla="*/ 0 w 1070"/>
              <a:gd name="T19" fmla="*/ 0 h 457"/>
              <a:gd name="T20" fmla="*/ 0 w 1070"/>
              <a:gd name="T21" fmla="*/ 0 h 457"/>
              <a:gd name="T22" fmla="*/ 0 w 1070"/>
              <a:gd name="T23" fmla="*/ 0 h 45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70"/>
              <a:gd name="T37" fmla="*/ 0 h 457"/>
              <a:gd name="T38" fmla="*/ 1070 w 1070"/>
              <a:gd name="T39" fmla="*/ 457 h 45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70" h="457">
                <a:moveTo>
                  <a:pt x="0" y="115"/>
                </a:moveTo>
                <a:lnTo>
                  <a:pt x="68" y="126"/>
                </a:lnTo>
                <a:lnTo>
                  <a:pt x="250" y="0"/>
                </a:lnTo>
                <a:lnTo>
                  <a:pt x="352" y="0"/>
                </a:lnTo>
                <a:lnTo>
                  <a:pt x="432" y="115"/>
                </a:lnTo>
                <a:lnTo>
                  <a:pt x="580" y="137"/>
                </a:lnTo>
                <a:lnTo>
                  <a:pt x="638" y="206"/>
                </a:lnTo>
                <a:lnTo>
                  <a:pt x="660" y="251"/>
                </a:lnTo>
                <a:lnTo>
                  <a:pt x="785" y="457"/>
                </a:lnTo>
                <a:lnTo>
                  <a:pt x="899" y="445"/>
                </a:lnTo>
                <a:lnTo>
                  <a:pt x="1013" y="388"/>
                </a:lnTo>
                <a:lnTo>
                  <a:pt x="1070" y="30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6" name="Freeform 56"/>
          <p:cNvSpPr>
            <a:spLocks/>
          </p:cNvSpPr>
          <p:nvPr/>
        </p:nvSpPr>
        <p:spPr bwMode="auto">
          <a:xfrm>
            <a:off x="1646487" y="3660577"/>
            <a:ext cx="648110" cy="493175"/>
          </a:xfrm>
          <a:custGeom>
            <a:avLst/>
            <a:gdLst>
              <a:gd name="T0" fmla="*/ 0 w 2288"/>
              <a:gd name="T1" fmla="*/ 0 h 1901"/>
              <a:gd name="T2" fmla="*/ 0 w 2288"/>
              <a:gd name="T3" fmla="*/ 0 h 1901"/>
              <a:gd name="T4" fmla="*/ 0 w 2288"/>
              <a:gd name="T5" fmla="*/ 0 h 1901"/>
              <a:gd name="T6" fmla="*/ 0 w 2288"/>
              <a:gd name="T7" fmla="*/ 0 h 1901"/>
              <a:gd name="T8" fmla="*/ 0 w 2288"/>
              <a:gd name="T9" fmla="*/ 0 h 1901"/>
              <a:gd name="T10" fmla="*/ 0 w 2288"/>
              <a:gd name="T11" fmla="*/ 0 h 1901"/>
              <a:gd name="T12" fmla="*/ 0 w 2288"/>
              <a:gd name="T13" fmla="*/ 0 h 1901"/>
              <a:gd name="T14" fmla="*/ 0 w 2288"/>
              <a:gd name="T15" fmla="*/ 0 h 1901"/>
              <a:gd name="T16" fmla="*/ 0 w 2288"/>
              <a:gd name="T17" fmla="*/ 0 h 1901"/>
              <a:gd name="T18" fmla="*/ 0 w 2288"/>
              <a:gd name="T19" fmla="*/ 0 h 1901"/>
              <a:gd name="T20" fmla="*/ 0 w 2288"/>
              <a:gd name="T21" fmla="*/ 0 h 1901"/>
              <a:gd name="T22" fmla="*/ 0 w 2288"/>
              <a:gd name="T23" fmla="*/ 0 h 1901"/>
              <a:gd name="T24" fmla="*/ 0 w 2288"/>
              <a:gd name="T25" fmla="*/ 0 h 1901"/>
              <a:gd name="T26" fmla="*/ 0 w 2288"/>
              <a:gd name="T27" fmla="*/ 0 h 1901"/>
              <a:gd name="T28" fmla="*/ 0 w 2288"/>
              <a:gd name="T29" fmla="*/ 0 h 1901"/>
              <a:gd name="T30" fmla="*/ 0 w 2288"/>
              <a:gd name="T31" fmla="*/ 0 h 1901"/>
              <a:gd name="T32" fmla="*/ 0 w 2288"/>
              <a:gd name="T33" fmla="*/ 0 h 1901"/>
              <a:gd name="T34" fmla="*/ 0 w 2288"/>
              <a:gd name="T35" fmla="*/ 0 h 1901"/>
              <a:gd name="T36" fmla="*/ 0 w 2288"/>
              <a:gd name="T37" fmla="*/ 0 h 1901"/>
              <a:gd name="T38" fmla="*/ 0 w 2288"/>
              <a:gd name="T39" fmla="*/ 0 h 1901"/>
              <a:gd name="T40" fmla="*/ 0 w 2288"/>
              <a:gd name="T41" fmla="*/ 0 h 1901"/>
              <a:gd name="T42" fmla="*/ 0 w 2288"/>
              <a:gd name="T43" fmla="*/ 0 h 190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288"/>
              <a:gd name="T67" fmla="*/ 0 h 1901"/>
              <a:gd name="T68" fmla="*/ 2288 w 2288"/>
              <a:gd name="T69" fmla="*/ 1901 h 190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288" h="1901">
                <a:moveTo>
                  <a:pt x="67" y="0"/>
                </a:moveTo>
                <a:lnTo>
                  <a:pt x="67" y="819"/>
                </a:lnTo>
                <a:lnTo>
                  <a:pt x="0" y="922"/>
                </a:lnTo>
                <a:lnTo>
                  <a:pt x="33" y="990"/>
                </a:lnTo>
                <a:lnTo>
                  <a:pt x="295" y="968"/>
                </a:lnTo>
                <a:lnTo>
                  <a:pt x="603" y="1059"/>
                </a:lnTo>
                <a:lnTo>
                  <a:pt x="694" y="1059"/>
                </a:lnTo>
                <a:lnTo>
                  <a:pt x="841" y="922"/>
                </a:lnTo>
                <a:lnTo>
                  <a:pt x="978" y="888"/>
                </a:lnTo>
                <a:lnTo>
                  <a:pt x="1115" y="1047"/>
                </a:lnTo>
                <a:lnTo>
                  <a:pt x="1217" y="1047"/>
                </a:lnTo>
                <a:lnTo>
                  <a:pt x="1479" y="1287"/>
                </a:lnTo>
                <a:lnTo>
                  <a:pt x="1559" y="1333"/>
                </a:lnTo>
                <a:lnTo>
                  <a:pt x="1774" y="1457"/>
                </a:lnTo>
                <a:lnTo>
                  <a:pt x="1843" y="1502"/>
                </a:lnTo>
                <a:lnTo>
                  <a:pt x="1956" y="1515"/>
                </a:lnTo>
                <a:lnTo>
                  <a:pt x="2288" y="1901"/>
                </a:lnTo>
                <a:lnTo>
                  <a:pt x="2036" y="1275"/>
                </a:lnTo>
                <a:lnTo>
                  <a:pt x="1991" y="1002"/>
                </a:lnTo>
                <a:lnTo>
                  <a:pt x="1774" y="763"/>
                </a:lnTo>
                <a:lnTo>
                  <a:pt x="1718" y="410"/>
                </a:lnTo>
                <a:lnTo>
                  <a:pt x="1547" y="251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7" name="Freeform 57"/>
          <p:cNvSpPr>
            <a:spLocks/>
          </p:cNvSpPr>
          <p:nvPr/>
        </p:nvSpPr>
        <p:spPr bwMode="auto">
          <a:xfrm>
            <a:off x="1711298" y="3746346"/>
            <a:ext cx="167212" cy="162009"/>
          </a:xfrm>
          <a:custGeom>
            <a:avLst/>
            <a:gdLst>
              <a:gd name="T0" fmla="*/ 0 w 592"/>
              <a:gd name="T1" fmla="*/ 0 h 626"/>
              <a:gd name="T2" fmla="*/ 0 w 592"/>
              <a:gd name="T3" fmla="*/ 0 h 626"/>
              <a:gd name="T4" fmla="*/ 0 w 592"/>
              <a:gd name="T5" fmla="*/ 0 h 626"/>
              <a:gd name="T6" fmla="*/ 0 w 592"/>
              <a:gd name="T7" fmla="*/ 0 h 626"/>
              <a:gd name="T8" fmla="*/ 0 w 592"/>
              <a:gd name="T9" fmla="*/ 0 h 626"/>
              <a:gd name="T10" fmla="*/ 0 w 592"/>
              <a:gd name="T11" fmla="*/ 0 h 626"/>
              <a:gd name="T12" fmla="*/ 0 w 592"/>
              <a:gd name="T13" fmla="*/ 0 h 626"/>
              <a:gd name="T14" fmla="*/ 0 w 592"/>
              <a:gd name="T15" fmla="*/ 0 h 6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92"/>
              <a:gd name="T25" fmla="*/ 0 h 626"/>
              <a:gd name="T26" fmla="*/ 592 w 592"/>
              <a:gd name="T27" fmla="*/ 626 h 6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92" h="626">
                <a:moveTo>
                  <a:pt x="592" y="0"/>
                </a:moveTo>
                <a:lnTo>
                  <a:pt x="569" y="69"/>
                </a:lnTo>
                <a:lnTo>
                  <a:pt x="456" y="136"/>
                </a:lnTo>
                <a:lnTo>
                  <a:pt x="387" y="194"/>
                </a:lnTo>
                <a:lnTo>
                  <a:pt x="57" y="194"/>
                </a:lnTo>
                <a:lnTo>
                  <a:pt x="57" y="489"/>
                </a:lnTo>
                <a:lnTo>
                  <a:pt x="33" y="501"/>
                </a:lnTo>
                <a:lnTo>
                  <a:pt x="0" y="62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8" name="Freeform 58"/>
          <p:cNvSpPr>
            <a:spLocks/>
          </p:cNvSpPr>
          <p:nvPr/>
        </p:nvSpPr>
        <p:spPr bwMode="auto">
          <a:xfrm>
            <a:off x="1874621" y="3754685"/>
            <a:ext cx="45368" cy="135802"/>
          </a:xfrm>
          <a:custGeom>
            <a:avLst/>
            <a:gdLst>
              <a:gd name="T0" fmla="*/ 0 w 159"/>
              <a:gd name="T1" fmla="*/ 0 h 524"/>
              <a:gd name="T2" fmla="*/ 0 w 159"/>
              <a:gd name="T3" fmla="*/ 0 h 524"/>
              <a:gd name="T4" fmla="*/ 0 w 159"/>
              <a:gd name="T5" fmla="*/ 0 h 524"/>
              <a:gd name="T6" fmla="*/ 0 w 159"/>
              <a:gd name="T7" fmla="*/ 0 h 524"/>
              <a:gd name="T8" fmla="*/ 0 60000 65536"/>
              <a:gd name="T9" fmla="*/ 0 60000 65536"/>
              <a:gd name="T10" fmla="*/ 0 60000 65536"/>
              <a:gd name="T11" fmla="*/ 0 60000 65536"/>
              <a:gd name="T12" fmla="*/ 0 w 159"/>
              <a:gd name="T13" fmla="*/ 0 h 524"/>
              <a:gd name="T14" fmla="*/ 159 w 159"/>
              <a:gd name="T15" fmla="*/ 524 h 5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9" h="524">
                <a:moveTo>
                  <a:pt x="0" y="0"/>
                </a:moveTo>
                <a:lnTo>
                  <a:pt x="113" y="273"/>
                </a:lnTo>
                <a:lnTo>
                  <a:pt x="159" y="273"/>
                </a:lnTo>
                <a:lnTo>
                  <a:pt x="159" y="524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9" name="Freeform 59"/>
          <p:cNvSpPr>
            <a:spLocks/>
          </p:cNvSpPr>
          <p:nvPr/>
        </p:nvSpPr>
        <p:spPr bwMode="auto">
          <a:xfrm>
            <a:off x="2082016" y="3854750"/>
            <a:ext cx="63515" cy="154862"/>
          </a:xfrm>
          <a:custGeom>
            <a:avLst/>
            <a:gdLst>
              <a:gd name="T0" fmla="*/ 0 w 226"/>
              <a:gd name="T1" fmla="*/ 0 h 592"/>
              <a:gd name="T2" fmla="*/ 0 w 226"/>
              <a:gd name="T3" fmla="*/ 0 h 592"/>
              <a:gd name="T4" fmla="*/ 0 w 226"/>
              <a:gd name="T5" fmla="*/ 0 h 592"/>
              <a:gd name="T6" fmla="*/ 0 w 226"/>
              <a:gd name="T7" fmla="*/ 0 h 592"/>
              <a:gd name="T8" fmla="*/ 0 w 226"/>
              <a:gd name="T9" fmla="*/ 0 h 592"/>
              <a:gd name="T10" fmla="*/ 0 w 226"/>
              <a:gd name="T11" fmla="*/ 0 h 592"/>
              <a:gd name="T12" fmla="*/ 0 w 226"/>
              <a:gd name="T13" fmla="*/ 0 h 592"/>
              <a:gd name="T14" fmla="*/ 0 w 226"/>
              <a:gd name="T15" fmla="*/ 0 h 5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"/>
              <a:gd name="T25" fmla="*/ 0 h 592"/>
              <a:gd name="T26" fmla="*/ 226 w 226"/>
              <a:gd name="T27" fmla="*/ 592 h 5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" h="592">
                <a:moveTo>
                  <a:pt x="226" y="0"/>
                </a:moveTo>
                <a:lnTo>
                  <a:pt x="181" y="22"/>
                </a:lnTo>
                <a:lnTo>
                  <a:pt x="91" y="79"/>
                </a:lnTo>
                <a:lnTo>
                  <a:pt x="91" y="193"/>
                </a:lnTo>
                <a:lnTo>
                  <a:pt x="0" y="284"/>
                </a:lnTo>
                <a:lnTo>
                  <a:pt x="11" y="341"/>
                </a:lnTo>
                <a:lnTo>
                  <a:pt x="80" y="398"/>
                </a:lnTo>
                <a:lnTo>
                  <a:pt x="45" y="592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0" name="Freeform 60"/>
          <p:cNvSpPr>
            <a:spLocks/>
          </p:cNvSpPr>
          <p:nvPr/>
        </p:nvSpPr>
        <p:spPr bwMode="auto">
          <a:xfrm>
            <a:off x="2101460" y="4056070"/>
            <a:ext cx="46664" cy="73857"/>
          </a:xfrm>
          <a:custGeom>
            <a:avLst/>
            <a:gdLst>
              <a:gd name="T0" fmla="*/ 0 w 168"/>
              <a:gd name="T1" fmla="*/ 0 h 285"/>
              <a:gd name="T2" fmla="*/ 0 w 168"/>
              <a:gd name="T3" fmla="*/ 0 h 285"/>
              <a:gd name="T4" fmla="*/ 0 w 168"/>
              <a:gd name="T5" fmla="*/ 0 h 285"/>
              <a:gd name="T6" fmla="*/ 0 w 168"/>
              <a:gd name="T7" fmla="*/ 0 h 285"/>
              <a:gd name="T8" fmla="*/ 0 w 168"/>
              <a:gd name="T9" fmla="*/ 0 h 285"/>
              <a:gd name="T10" fmla="*/ 0 w 168"/>
              <a:gd name="T11" fmla="*/ 0 h 285"/>
              <a:gd name="T12" fmla="*/ 0 w 168"/>
              <a:gd name="T13" fmla="*/ 0 h 285"/>
              <a:gd name="T14" fmla="*/ 0 w 168"/>
              <a:gd name="T15" fmla="*/ 0 h 285"/>
              <a:gd name="T16" fmla="*/ 0 w 168"/>
              <a:gd name="T17" fmla="*/ 0 h 2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8"/>
              <a:gd name="T28" fmla="*/ 0 h 285"/>
              <a:gd name="T29" fmla="*/ 168 w 168"/>
              <a:gd name="T30" fmla="*/ 285 h 2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8" h="285">
                <a:moveTo>
                  <a:pt x="38" y="12"/>
                </a:moveTo>
                <a:lnTo>
                  <a:pt x="123" y="12"/>
                </a:lnTo>
                <a:lnTo>
                  <a:pt x="168" y="114"/>
                </a:lnTo>
                <a:lnTo>
                  <a:pt x="157" y="257"/>
                </a:lnTo>
                <a:lnTo>
                  <a:pt x="101" y="285"/>
                </a:lnTo>
                <a:lnTo>
                  <a:pt x="27" y="285"/>
                </a:lnTo>
                <a:lnTo>
                  <a:pt x="0" y="188"/>
                </a:lnTo>
                <a:lnTo>
                  <a:pt x="5" y="68"/>
                </a:lnTo>
                <a:lnTo>
                  <a:pt x="38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1" name="Freeform 61"/>
          <p:cNvSpPr>
            <a:spLocks/>
          </p:cNvSpPr>
          <p:nvPr/>
        </p:nvSpPr>
        <p:spPr bwMode="auto">
          <a:xfrm>
            <a:off x="2161086" y="4128736"/>
            <a:ext cx="22036" cy="15486"/>
          </a:xfrm>
          <a:custGeom>
            <a:avLst/>
            <a:gdLst>
              <a:gd name="T0" fmla="*/ 0 w 80"/>
              <a:gd name="T1" fmla="*/ 0 h 57"/>
              <a:gd name="T2" fmla="*/ 0 w 80"/>
              <a:gd name="T3" fmla="*/ 0 h 57"/>
              <a:gd name="T4" fmla="*/ 0 w 80"/>
              <a:gd name="T5" fmla="*/ 0 h 57"/>
              <a:gd name="T6" fmla="*/ 0 w 80"/>
              <a:gd name="T7" fmla="*/ 0 h 57"/>
              <a:gd name="T8" fmla="*/ 0 w 80"/>
              <a:gd name="T9" fmla="*/ 0 h 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"/>
              <a:gd name="T16" fmla="*/ 0 h 57"/>
              <a:gd name="T17" fmla="*/ 80 w 80"/>
              <a:gd name="T18" fmla="*/ 57 h 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" h="57">
                <a:moveTo>
                  <a:pt x="6" y="0"/>
                </a:moveTo>
                <a:lnTo>
                  <a:pt x="80" y="0"/>
                </a:lnTo>
                <a:lnTo>
                  <a:pt x="80" y="57"/>
                </a:lnTo>
                <a:lnTo>
                  <a:pt x="0" y="57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2" name="Freeform 62"/>
          <p:cNvSpPr>
            <a:spLocks/>
          </p:cNvSpPr>
          <p:nvPr/>
        </p:nvSpPr>
        <p:spPr bwMode="auto">
          <a:xfrm>
            <a:off x="2176640" y="4163282"/>
            <a:ext cx="32405" cy="32164"/>
          </a:xfrm>
          <a:custGeom>
            <a:avLst/>
            <a:gdLst>
              <a:gd name="T0" fmla="*/ 0 w 114"/>
              <a:gd name="T1" fmla="*/ 0 h 124"/>
              <a:gd name="T2" fmla="*/ 0 w 114"/>
              <a:gd name="T3" fmla="*/ 0 h 124"/>
              <a:gd name="T4" fmla="*/ 0 w 114"/>
              <a:gd name="T5" fmla="*/ 0 h 124"/>
              <a:gd name="T6" fmla="*/ 0 w 114"/>
              <a:gd name="T7" fmla="*/ 0 h 124"/>
              <a:gd name="T8" fmla="*/ 0 w 114"/>
              <a:gd name="T9" fmla="*/ 0 h 124"/>
              <a:gd name="T10" fmla="*/ 0 w 114"/>
              <a:gd name="T11" fmla="*/ 0 h 1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24"/>
              <a:gd name="T20" fmla="*/ 114 w 114"/>
              <a:gd name="T21" fmla="*/ 124 h 1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24">
                <a:moveTo>
                  <a:pt x="0" y="6"/>
                </a:moveTo>
                <a:lnTo>
                  <a:pt x="80" y="6"/>
                </a:lnTo>
                <a:lnTo>
                  <a:pt x="114" y="78"/>
                </a:lnTo>
                <a:lnTo>
                  <a:pt x="84" y="124"/>
                </a:lnTo>
                <a:lnTo>
                  <a:pt x="11" y="119"/>
                </a:lnTo>
                <a:lnTo>
                  <a:pt x="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3" name="Freeform 63"/>
          <p:cNvSpPr>
            <a:spLocks/>
          </p:cNvSpPr>
          <p:nvPr/>
        </p:nvSpPr>
        <p:spPr bwMode="auto">
          <a:xfrm>
            <a:off x="1102074" y="3671298"/>
            <a:ext cx="312389" cy="294237"/>
          </a:xfrm>
          <a:custGeom>
            <a:avLst/>
            <a:gdLst>
              <a:gd name="T0" fmla="*/ 0 w 1104"/>
              <a:gd name="T1" fmla="*/ 0 h 1128"/>
              <a:gd name="T2" fmla="*/ 0 w 1104"/>
              <a:gd name="T3" fmla="*/ 0 h 1128"/>
              <a:gd name="T4" fmla="*/ 0 w 1104"/>
              <a:gd name="T5" fmla="*/ 0 h 1128"/>
              <a:gd name="T6" fmla="*/ 0 w 1104"/>
              <a:gd name="T7" fmla="*/ 0 h 1128"/>
              <a:gd name="T8" fmla="*/ 0 w 1104"/>
              <a:gd name="T9" fmla="*/ 0 h 1128"/>
              <a:gd name="T10" fmla="*/ 0 w 1104"/>
              <a:gd name="T11" fmla="*/ 0 h 1128"/>
              <a:gd name="T12" fmla="*/ 0 w 1104"/>
              <a:gd name="T13" fmla="*/ 0 h 1128"/>
              <a:gd name="T14" fmla="*/ 0 w 1104"/>
              <a:gd name="T15" fmla="*/ 0 h 1128"/>
              <a:gd name="T16" fmla="*/ 0 w 1104"/>
              <a:gd name="T17" fmla="*/ 0 h 1128"/>
              <a:gd name="T18" fmla="*/ 0 w 1104"/>
              <a:gd name="T19" fmla="*/ 0 h 1128"/>
              <a:gd name="T20" fmla="*/ 0 w 1104"/>
              <a:gd name="T21" fmla="*/ 0 h 1128"/>
              <a:gd name="T22" fmla="*/ 0 w 1104"/>
              <a:gd name="T23" fmla="*/ 0 h 1128"/>
              <a:gd name="T24" fmla="*/ 0 w 1104"/>
              <a:gd name="T25" fmla="*/ 0 h 1128"/>
              <a:gd name="T26" fmla="*/ 0 w 1104"/>
              <a:gd name="T27" fmla="*/ 0 h 1128"/>
              <a:gd name="T28" fmla="*/ 0 w 1104"/>
              <a:gd name="T29" fmla="*/ 0 h 11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04"/>
              <a:gd name="T46" fmla="*/ 0 h 1128"/>
              <a:gd name="T47" fmla="*/ 1104 w 1104"/>
              <a:gd name="T48" fmla="*/ 1128 h 11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04" h="1128">
                <a:moveTo>
                  <a:pt x="148" y="376"/>
                </a:moveTo>
                <a:lnTo>
                  <a:pt x="0" y="525"/>
                </a:lnTo>
                <a:lnTo>
                  <a:pt x="79" y="649"/>
                </a:lnTo>
                <a:lnTo>
                  <a:pt x="79" y="729"/>
                </a:lnTo>
                <a:lnTo>
                  <a:pt x="386" y="1093"/>
                </a:lnTo>
                <a:lnTo>
                  <a:pt x="625" y="1128"/>
                </a:lnTo>
                <a:lnTo>
                  <a:pt x="774" y="1093"/>
                </a:lnTo>
                <a:lnTo>
                  <a:pt x="807" y="1025"/>
                </a:lnTo>
                <a:lnTo>
                  <a:pt x="922" y="1025"/>
                </a:lnTo>
                <a:lnTo>
                  <a:pt x="933" y="900"/>
                </a:lnTo>
                <a:lnTo>
                  <a:pt x="1058" y="683"/>
                </a:lnTo>
                <a:lnTo>
                  <a:pt x="1058" y="410"/>
                </a:lnTo>
                <a:lnTo>
                  <a:pt x="922" y="263"/>
                </a:lnTo>
                <a:lnTo>
                  <a:pt x="933" y="194"/>
                </a:lnTo>
                <a:lnTo>
                  <a:pt x="1104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 flipV="1">
            <a:off x="1369096" y="3609353"/>
            <a:ext cx="77773" cy="11912"/>
          </a:xfrm>
          <a:prstGeom prst="line">
            <a:avLst/>
          </a:pr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5" name="Freeform 65"/>
          <p:cNvSpPr>
            <a:spLocks/>
          </p:cNvSpPr>
          <p:nvPr/>
        </p:nvSpPr>
        <p:spPr bwMode="auto">
          <a:xfrm>
            <a:off x="1210957" y="3938137"/>
            <a:ext cx="168509" cy="173922"/>
          </a:xfrm>
          <a:custGeom>
            <a:avLst/>
            <a:gdLst>
              <a:gd name="T0" fmla="*/ 0 w 592"/>
              <a:gd name="T1" fmla="*/ 0 h 672"/>
              <a:gd name="T2" fmla="*/ 0 w 592"/>
              <a:gd name="T3" fmla="*/ 0 h 672"/>
              <a:gd name="T4" fmla="*/ 0 w 592"/>
              <a:gd name="T5" fmla="*/ 0 h 672"/>
              <a:gd name="T6" fmla="*/ 0 w 592"/>
              <a:gd name="T7" fmla="*/ 0 h 672"/>
              <a:gd name="T8" fmla="*/ 0 w 592"/>
              <a:gd name="T9" fmla="*/ 0 h 672"/>
              <a:gd name="T10" fmla="*/ 0 w 592"/>
              <a:gd name="T11" fmla="*/ 0 h 672"/>
              <a:gd name="T12" fmla="*/ 0 w 592"/>
              <a:gd name="T13" fmla="*/ 0 h 672"/>
              <a:gd name="T14" fmla="*/ 0 w 592"/>
              <a:gd name="T15" fmla="*/ 0 h 672"/>
              <a:gd name="T16" fmla="*/ 0 w 592"/>
              <a:gd name="T17" fmla="*/ 0 h 672"/>
              <a:gd name="T18" fmla="*/ 0 w 592"/>
              <a:gd name="T19" fmla="*/ 0 h 672"/>
              <a:gd name="T20" fmla="*/ 0 w 592"/>
              <a:gd name="T21" fmla="*/ 0 h 67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92"/>
              <a:gd name="T34" fmla="*/ 0 h 672"/>
              <a:gd name="T35" fmla="*/ 592 w 592"/>
              <a:gd name="T36" fmla="*/ 672 h 67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92" h="672">
                <a:moveTo>
                  <a:pt x="0" y="57"/>
                </a:moveTo>
                <a:lnTo>
                  <a:pt x="46" y="432"/>
                </a:lnTo>
                <a:lnTo>
                  <a:pt x="160" y="615"/>
                </a:lnTo>
                <a:lnTo>
                  <a:pt x="251" y="672"/>
                </a:lnTo>
                <a:lnTo>
                  <a:pt x="388" y="661"/>
                </a:lnTo>
                <a:lnTo>
                  <a:pt x="456" y="569"/>
                </a:lnTo>
                <a:lnTo>
                  <a:pt x="479" y="558"/>
                </a:lnTo>
                <a:lnTo>
                  <a:pt x="512" y="569"/>
                </a:lnTo>
                <a:lnTo>
                  <a:pt x="536" y="649"/>
                </a:lnTo>
                <a:lnTo>
                  <a:pt x="592" y="421"/>
                </a:lnTo>
                <a:lnTo>
                  <a:pt x="536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6" name="Freeform 66"/>
          <p:cNvSpPr>
            <a:spLocks/>
          </p:cNvSpPr>
          <p:nvPr/>
        </p:nvSpPr>
        <p:spPr bwMode="auto">
          <a:xfrm>
            <a:off x="1137072" y="4091807"/>
            <a:ext cx="225542" cy="332357"/>
          </a:xfrm>
          <a:custGeom>
            <a:avLst/>
            <a:gdLst>
              <a:gd name="T0" fmla="*/ 0 w 798"/>
              <a:gd name="T1" fmla="*/ 0 h 1275"/>
              <a:gd name="T2" fmla="*/ 0 w 798"/>
              <a:gd name="T3" fmla="*/ 0 h 1275"/>
              <a:gd name="T4" fmla="*/ 0 w 798"/>
              <a:gd name="T5" fmla="*/ 0 h 1275"/>
              <a:gd name="T6" fmla="*/ 0 w 798"/>
              <a:gd name="T7" fmla="*/ 0 h 1275"/>
              <a:gd name="T8" fmla="*/ 0 w 798"/>
              <a:gd name="T9" fmla="*/ 0 h 1275"/>
              <a:gd name="T10" fmla="*/ 0 w 798"/>
              <a:gd name="T11" fmla="*/ 0 h 1275"/>
              <a:gd name="T12" fmla="*/ 0 w 798"/>
              <a:gd name="T13" fmla="*/ 0 h 1275"/>
              <a:gd name="T14" fmla="*/ 0 w 798"/>
              <a:gd name="T15" fmla="*/ 0 h 1275"/>
              <a:gd name="T16" fmla="*/ 0 w 798"/>
              <a:gd name="T17" fmla="*/ 0 h 1275"/>
              <a:gd name="T18" fmla="*/ 0 w 798"/>
              <a:gd name="T19" fmla="*/ 0 h 1275"/>
              <a:gd name="T20" fmla="*/ 0 w 798"/>
              <a:gd name="T21" fmla="*/ 0 h 1275"/>
              <a:gd name="T22" fmla="*/ 0 w 798"/>
              <a:gd name="T23" fmla="*/ 0 h 1275"/>
              <a:gd name="T24" fmla="*/ 0 w 798"/>
              <a:gd name="T25" fmla="*/ 0 h 1275"/>
              <a:gd name="T26" fmla="*/ 0 w 798"/>
              <a:gd name="T27" fmla="*/ 0 h 1275"/>
              <a:gd name="T28" fmla="*/ 0 w 798"/>
              <a:gd name="T29" fmla="*/ 0 h 1275"/>
              <a:gd name="T30" fmla="*/ 0 w 798"/>
              <a:gd name="T31" fmla="*/ 0 h 1275"/>
              <a:gd name="T32" fmla="*/ 0 w 798"/>
              <a:gd name="T33" fmla="*/ 0 h 1275"/>
              <a:gd name="T34" fmla="*/ 0 w 798"/>
              <a:gd name="T35" fmla="*/ 0 h 1275"/>
              <a:gd name="T36" fmla="*/ 0 w 798"/>
              <a:gd name="T37" fmla="*/ 0 h 1275"/>
              <a:gd name="T38" fmla="*/ 0 w 798"/>
              <a:gd name="T39" fmla="*/ 0 h 1275"/>
              <a:gd name="T40" fmla="*/ 0 w 798"/>
              <a:gd name="T41" fmla="*/ 0 h 1275"/>
              <a:gd name="T42" fmla="*/ 0 w 798"/>
              <a:gd name="T43" fmla="*/ 0 h 1275"/>
              <a:gd name="T44" fmla="*/ 0 w 798"/>
              <a:gd name="T45" fmla="*/ 0 h 1275"/>
              <a:gd name="T46" fmla="*/ 0 w 798"/>
              <a:gd name="T47" fmla="*/ 0 h 127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98"/>
              <a:gd name="T73" fmla="*/ 0 h 1275"/>
              <a:gd name="T74" fmla="*/ 798 w 798"/>
              <a:gd name="T75" fmla="*/ 1275 h 127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98" h="1275">
                <a:moveTo>
                  <a:pt x="410" y="0"/>
                </a:moveTo>
                <a:lnTo>
                  <a:pt x="433" y="308"/>
                </a:lnTo>
                <a:lnTo>
                  <a:pt x="444" y="354"/>
                </a:lnTo>
                <a:lnTo>
                  <a:pt x="444" y="388"/>
                </a:lnTo>
                <a:lnTo>
                  <a:pt x="364" y="445"/>
                </a:lnTo>
                <a:lnTo>
                  <a:pt x="364" y="501"/>
                </a:lnTo>
                <a:lnTo>
                  <a:pt x="251" y="603"/>
                </a:lnTo>
                <a:lnTo>
                  <a:pt x="251" y="707"/>
                </a:lnTo>
                <a:lnTo>
                  <a:pt x="160" y="798"/>
                </a:lnTo>
                <a:lnTo>
                  <a:pt x="137" y="991"/>
                </a:lnTo>
                <a:lnTo>
                  <a:pt x="80" y="1014"/>
                </a:lnTo>
                <a:lnTo>
                  <a:pt x="46" y="1139"/>
                </a:lnTo>
                <a:lnTo>
                  <a:pt x="0" y="1184"/>
                </a:lnTo>
                <a:lnTo>
                  <a:pt x="126" y="1253"/>
                </a:lnTo>
                <a:lnTo>
                  <a:pt x="273" y="1275"/>
                </a:lnTo>
                <a:lnTo>
                  <a:pt x="422" y="1208"/>
                </a:lnTo>
                <a:lnTo>
                  <a:pt x="410" y="1037"/>
                </a:lnTo>
                <a:lnTo>
                  <a:pt x="468" y="969"/>
                </a:lnTo>
                <a:lnTo>
                  <a:pt x="479" y="707"/>
                </a:lnTo>
                <a:lnTo>
                  <a:pt x="592" y="570"/>
                </a:lnTo>
                <a:lnTo>
                  <a:pt x="627" y="456"/>
                </a:lnTo>
                <a:lnTo>
                  <a:pt x="741" y="421"/>
                </a:lnTo>
                <a:lnTo>
                  <a:pt x="741" y="103"/>
                </a:lnTo>
                <a:lnTo>
                  <a:pt x="798" y="4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7" name="Freeform 67"/>
          <p:cNvSpPr>
            <a:spLocks/>
          </p:cNvSpPr>
          <p:nvPr/>
        </p:nvSpPr>
        <p:spPr bwMode="auto">
          <a:xfrm>
            <a:off x="1041152" y="4399148"/>
            <a:ext cx="216469" cy="412171"/>
          </a:xfrm>
          <a:custGeom>
            <a:avLst/>
            <a:gdLst>
              <a:gd name="T0" fmla="*/ 0 w 763"/>
              <a:gd name="T1" fmla="*/ 0 h 1584"/>
              <a:gd name="T2" fmla="*/ 0 w 763"/>
              <a:gd name="T3" fmla="*/ 0 h 1584"/>
              <a:gd name="T4" fmla="*/ 0 w 763"/>
              <a:gd name="T5" fmla="*/ 0 h 1584"/>
              <a:gd name="T6" fmla="*/ 0 w 763"/>
              <a:gd name="T7" fmla="*/ 0 h 1584"/>
              <a:gd name="T8" fmla="*/ 0 w 763"/>
              <a:gd name="T9" fmla="*/ 0 h 1584"/>
              <a:gd name="T10" fmla="*/ 0 w 763"/>
              <a:gd name="T11" fmla="*/ 0 h 1584"/>
              <a:gd name="T12" fmla="*/ 0 w 763"/>
              <a:gd name="T13" fmla="*/ 0 h 1584"/>
              <a:gd name="T14" fmla="*/ 0 w 763"/>
              <a:gd name="T15" fmla="*/ 0 h 1584"/>
              <a:gd name="T16" fmla="*/ 0 w 763"/>
              <a:gd name="T17" fmla="*/ 0 h 1584"/>
              <a:gd name="T18" fmla="*/ 0 w 763"/>
              <a:gd name="T19" fmla="*/ 0 h 1584"/>
              <a:gd name="T20" fmla="*/ 0 w 763"/>
              <a:gd name="T21" fmla="*/ 0 h 1584"/>
              <a:gd name="T22" fmla="*/ 0 w 763"/>
              <a:gd name="T23" fmla="*/ 0 h 1584"/>
              <a:gd name="T24" fmla="*/ 0 w 763"/>
              <a:gd name="T25" fmla="*/ 0 h 1584"/>
              <a:gd name="T26" fmla="*/ 0 w 763"/>
              <a:gd name="T27" fmla="*/ 0 h 1584"/>
              <a:gd name="T28" fmla="*/ 0 w 763"/>
              <a:gd name="T29" fmla="*/ 0 h 1584"/>
              <a:gd name="T30" fmla="*/ 0 w 763"/>
              <a:gd name="T31" fmla="*/ 0 h 1584"/>
              <a:gd name="T32" fmla="*/ 0 w 763"/>
              <a:gd name="T33" fmla="*/ 0 h 1584"/>
              <a:gd name="T34" fmla="*/ 0 w 763"/>
              <a:gd name="T35" fmla="*/ 0 h 1584"/>
              <a:gd name="T36" fmla="*/ 0 w 763"/>
              <a:gd name="T37" fmla="*/ 0 h 1584"/>
              <a:gd name="T38" fmla="*/ 0 w 763"/>
              <a:gd name="T39" fmla="*/ 0 h 1584"/>
              <a:gd name="T40" fmla="*/ 0 w 763"/>
              <a:gd name="T41" fmla="*/ 0 h 1584"/>
              <a:gd name="T42" fmla="*/ 0 w 763"/>
              <a:gd name="T43" fmla="*/ 0 h 1584"/>
              <a:gd name="T44" fmla="*/ 0 w 763"/>
              <a:gd name="T45" fmla="*/ 0 h 1584"/>
              <a:gd name="T46" fmla="*/ 0 w 763"/>
              <a:gd name="T47" fmla="*/ 0 h 1584"/>
              <a:gd name="T48" fmla="*/ 0 w 763"/>
              <a:gd name="T49" fmla="*/ 0 h 1584"/>
              <a:gd name="T50" fmla="*/ 0 w 763"/>
              <a:gd name="T51" fmla="*/ 0 h 1584"/>
              <a:gd name="T52" fmla="*/ 0 w 763"/>
              <a:gd name="T53" fmla="*/ 0 h 158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3"/>
              <a:gd name="T82" fmla="*/ 0 h 1584"/>
              <a:gd name="T83" fmla="*/ 763 w 763"/>
              <a:gd name="T84" fmla="*/ 1584 h 158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3" h="1584">
                <a:moveTo>
                  <a:pt x="341" y="0"/>
                </a:moveTo>
                <a:lnTo>
                  <a:pt x="148" y="206"/>
                </a:lnTo>
                <a:lnTo>
                  <a:pt x="57" y="366"/>
                </a:lnTo>
                <a:lnTo>
                  <a:pt x="228" y="548"/>
                </a:lnTo>
                <a:lnTo>
                  <a:pt x="182" y="718"/>
                </a:lnTo>
                <a:lnTo>
                  <a:pt x="205" y="763"/>
                </a:lnTo>
                <a:lnTo>
                  <a:pt x="205" y="854"/>
                </a:lnTo>
                <a:lnTo>
                  <a:pt x="182" y="958"/>
                </a:lnTo>
                <a:lnTo>
                  <a:pt x="217" y="1071"/>
                </a:lnTo>
                <a:lnTo>
                  <a:pt x="182" y="1140"/>
                </a:lnTo>
                <a:lnTo>
                  <a:pt x="0" y="1344"/>
                </a:lnTo>
                <a:lnTo>
                  <a:pt x="0" y="1504"/>
                </a:lnTo>
                <a:lnTo>
                  <a:pt x="22" y="1515"/>
                </a:lnTo>
                <a:lnTo>
                  <a:pt x="22" y="1584"/>
                </a:lnTo>
                <a:lnTo>
                  <a:pt x="126" y="1572"/>
                </a:lnTo>
                <a:lnTo>
                  <a:pt x="262" y="1470"/>
                </a:lnTo>
                <a:lnTo>
                  <a:pt x="467" y="1458"/>
                </a:lnTo>
                <a:lnTo>
                  <a:pt x="501" y="1083"/>
                </a:lnTo>
                <a:lnTo>
                  <a:pt x="581" y="1003"/>
                </a:lnTo>
                <a:lnTo>
                  <a:pt x="581" y="832"/>
                </a:lnTo>
                <a:lnTo>
                  <a:pt x="501" y="752"/>
                </a:lnTo>
                <a:lnTo>
                  <a:pt x="581" y="695"/>
                </a:lnTo>
                <a:lnTo>
                  <a:pt x="569" y="536"/>
                </a:lnTo>
                <a:lnTo>
                  <a:pt x="683" y="444"/>
                </a:lnTo>
                <a:lnTo>
                  <a:pt x="672" y="353"/>
                </a:lnTo>
                <a:lnTo>
                  <a:pt x="740" y="273"/>
                </a:lnTo>
                <a:lnTo>
                  <a:pt x="763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8" name="Freeform 68"/>
          <p:cNvSpPr>
            <a:spLocks/>
          </p:cNvSpPr>
          <p:nvPr/>
        </p:nvSpPr>
        <p:spPr bwMode="auto">
          <a:xfrm>
            <a:off x="963379" y="4492065"/>
            <a:ext cx="97216" cy="422892"/>
          </a:xfrm>
          <a:custGeom>
            <a:avLst/>
            <a:gdLst>
              <a:gd name="T0" fmla="*/ 0 w 341"/>
              <a:gd name="T1" fmla="*/ 0 h 1630"/>
              <a:gd name="T2" fmla="*/ 0 w 341"/>
              <a:gd name="T3" fmla="*/ 0 h 1630"/>
              <a:gd name="T4" fmla="*/ 0 w 341"/>
              <a:gd name="T5" fmla="*/ 0 h 1630"/>
              <a:gd name="T6" fmla="*/ 0 w 341"/>
              <a:gd name="T7" fmla="*/ 0 h 1630"/>
              <a:gd name="T8" fmla="*/ 0 w 341"/>
              <a:gd name="T9" fmla="*/ 0 h 1630"/>
              <a:gd name="T10" fmla="*/ 0 w 341"/>
              <a:gd name="T11" fmla="*/ 0 h 1630"/>
              <a:gd name="T12" fmla="*/ 0 w 341"/>
              <a:gd name="T13" fmla="*/ 0 h 1630"/>
              <a:gd name="T14" fmla="*/ 0 w 341"/>
              <a:gd name="T15" fmla="*/ 0 h 1630"/>
              <a:gd name="T16" fmla="*/ 0 w 341"/>
              <a:gd name="T17" fmla="*/ 0 h 1630"/>
              <a:gd name="T18" fmla="*/ 0 w 341"/>
              <a:gd name="T19" fmla="*/ 0 h 1630"/>
              <a:gd name="T20" fmla="*/ 0 w 341"/>
              <a:gd name="T21" fmla="*/ 0 h 1630"/>
              <a:gd name="T22" fmla="*/ 0 w 341"/>
              <a:gd name="T23" fmla="*/ 0 h 1630"/>
              <a:gd name="T24" fmla="*/ 0 w 341"/>
              <a:gd name="T25" fmla="*/ 0 h 1630"/>
              <a:gd name="T26" fmla="*/ 0 w 341"/>
              <a:gd name="T27" fmla="*/ 0 h 1630"/>
              <a:gd name="T28" fmla="*/ 0 w 341"/>
              <a:gd name="T29" fmla="*/ 0 h 163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41"/>
              <a:gd name="T46" fmla="*/ 0 h 1630"/>
              <a:gd name="T47" fmla="*/ 341 w 341"/>
              <a:gd name="T48" fmla="*/ 1630 h 163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41" h="1630">
                <a:moveTo>
                  <a:pt x="330" y="0"/>
                </a:moveTo>
                <a:lnTo>
                  <a:pt x="273" y="80"/>
                </a:lnTo>
                <a:lnTo>
                  <a:pt x="262" y="183"/>
                </a:lnTo>
                <a:lnTo>
                  <a:pt x="250" y="638"/>
                </a:lnTo>
                <a:lnTo>
                  <a:pt x="171" y="752"/>
                </a:lnTo>
                <a:lnTo>
                  <a:pt x="171" y="854"/>
                </a:lnTo>
                <a:lnTo>
                  <a:pt x="57" y="969"/>
                </a:lnTo>
                <a:lnTo>
                  <a:pt x="57" y="1071"/>
                </a:lnTo>
                <a:lnTo>
                  <a:pt x="91" y="1128"/>
                </a:lnTo>
                <a:lnTo>
                  <a:pt x="91" y="1208"/>
                </a:lnTo>
                <a:lnTo>
                  <a:pt x="0" y="1322"/>
                </a:lnTo>
                <a:lnTo>
                  <a:pt x="0" y="1630"/>
                </a:lnTo>
                <a:lnTo>
                  <a:pt x="182" y="1630"/>
                </a:lnTo>
                <a:lnTo>
                  <a:pt x="295" y="1584"/>
                </a:lnTo>
                <a:lnTo>
                  <a:pt x="341" y="1208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9" name="Freeform 69"/>
          <p:cNvSpPr>
            <a:spLocks/>
          </p:cNvSpPr>
          <p:nvPr/>
        </p:nvSpPr>
        <p:spPr bwMode="auto">
          <a:xfrm>
            <a:off x="918011" y="4912575"/>
            <a:ext cx="142584" cy="340696"/>
          </a:xfrm>
          <a:custGeom>
            <a:avLst/>
            <a:gdLst>
              <a:gd name="T0" fmla="*/ 0 w 501"/>
              <a:gd name="T1" fmla="*/ 0 h 1311"/>
              <a:gd name="T2" fmla="*/ 0 w 501"/>
              <a:gd name="T3" fmla="*/ 0 h 1311"/>
              <a:gd name="T4" fmla="*/ 0 w 501"/>
              <a:gd name="T5" fmla="*/ 0 h 1311"/>
              <a:gd name="T6" fmla="*/ 0 w 501"/>
              <a:gd name="T7" fmla="*/ 0 h 1311"/>
              <a:gd name="T8" fmla="*/ 0 w 501"/>
              <a:gd name="T9" fmla="*/ 0 h 1311"/>
              <a:gd name="T10" fmla="*/ 0 w 501"/>
              <a:gd name="T11" fmla="*/ 0 h 1311"/>
              <a:gd name="T12" fmla="*/ 0 w 501"/>
              <a:gd name="T13" fmla="*/ 0 h 1311"/>
              <a:gd name="T14" fmla="*/ 0 w 501"/>
              <a:gd name="T15" fmla="*/ 0 h 1311"/>
              <a:gd name="T16" fmla="*/ 0 w 501"/>
              <a:gd name="T17" fmla="*/ 0 h 1311"/>
              <a:gd name="T18" fmla="*/ 0 w 501"/>
              <a:gd name="T19" fmla="*/ 0 h 1311"/>
              <a:gd name="T20" fmla="*/ 0 w 501"/>
              <a:gd name="T21" fmla="*/ 0 h 1311"/>
              <a:gd name="T22" fmla="*/ 0 w 501"/>
              <a:gd name="T23" fmla="*/ 0 h 13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01"/>
              <a:gd name="T37" fmla="*/ 0 h 1311"/>
              <a:gd name="T38" fmla="*/ 501 w 501"/>
              <a:gd name="T39" fmla="*/ 1311 h 13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01" h="1311">
                <a:moveTo>
                  <a:pt x="160" y="0"/>
                </a:moveTo>
                <a:lnTo>
                  <a:pt x="91" y="377"/>
                </a:lnTo>
                <a:lnTo>
                  <a:pt x="46" y="445"/>
                </a:lnTo>
                <a:lnTo>
                  <a:pt x="23" y="809"/>
                </a:lnTo>
                <a:lnTo>
                  <a:pt x="0" y="854"/>
                </a:lnTo>
                <a:lnTo>
                  <a:pt x="0" y="1117"/>
                </a:lnTo>
                <a:lnTo>
                  <a:pt x="91" y="1276"/>
                </a:lnTo>
                <a:lnTo>
                  <a:pt x="171" y="1311"/>
                </a:lnTo>
                <a:lnTo>
                  <a:pt x="286" y="1128"/>
                </a:lnTo>
                <a:lnTo>
                  <a:pt x="455" y="1025"/>
                </a:lnTo>
                <a:lnTo>
                  <a:pt x="455" y="912"/>
                </a:lnTo>
                <a:lnTo>
                  <a:pt x="501" y="73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0" name="Freeform 70"/>
          <p:cNvSpPr>
            <a:spLocks/>
          </p:cNvSpPr>
          <p:nvPr/>
        </p:nvSpPr>
        <p:spPr bwMode="auto">
          <a:xfrm>
            <a:off x="1173366" y="4776773"/>
            <a:ext cx="180174" cy="194173"/>
          </a:xfrm>
          <a:custGeom>
            <a:avLst/>
            <a:gdLst>
              <a:gd name="T0" fmla="*/ 0 w 637"/>
              <a:gd name="T1" fmla="*/ 0 h 751"/>
              <a:gd name="T2" fmla="*/ 0 w 637"/>
              <a:gd name="T3" fmla="*/ 0 h 751"/>
              <a:gd name="T4" fmla="*/ 0 w 637"/>
              <a:gd name="T5" fmla="*/ 0 h 751"/>
              <a:gd name="T6" fmla="*/ 0 w 637"/>
              <a:gd name="T7" fmla="*/ 0 h 751"/>
              <a:gd name="T8" fmla="*/ 0 w 637"/>
              <a:gd name="T9" fmla="*/ 0 h 751"/>
              <a:gd name="T10" fmla="*/ 0 w 637"/>
              <a:gd name="T11" fmla="*/ 0 h 751"/>
              <a:gd name="T12" fmla="*/ 0 w 637"/>
              <a:gd name="T13" fmla="*/ 0 h 751"/>
              <a:gd name="T14" fmla="*/ 0 w 637"/>
              <a:gd name="T15" fmla="*/ 0 h 751"/>
              <a:gd name="T16" fmla="*/ 0 w 637"/>
              <a:gd name="T17" fmla="*/ 0 h 751"/>
              <a:gd name="T18" fmla="*/ 0 w 637"/>
              <a:gd name="T19" fmla="*/ 0 h 751"/>
              <a:gd name="T20" fmla="*/ 0 w 637"/>
              <a:gd name="T21" fmla="*/ 0 h 751"/>
              <a:gd name="T22" fmla="*/ 0 w 637"/>
              <a:gd name="T23" fmla="*/ 0 h 751"/>
              <a:gd name="T24" fmla="*/ 0 w 637"/>
              <a:gd name="T25" fmla="*/ 0 h 751"/>
              <a:gd name="T26" fmla="*/ 0 w 637"/>
              <a:gd name="T27" fmla="*/ 0 h 75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37"/>
              <a:gd name="T43" fmla="*/ 0 h 751"/>
              <a:gd name="T44" fmla="*/ 637 w 637"/>
              <a:gd name="T45" fmla="*/ 751 h 75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37" h="751">
                <a:moveTo>
                  <a:pt x="0" y="0"/>
                </a:moveTo>
                <a:lnTo>
                  <a:pt x="45" y="79"/>
                </a:lnTo>
                <a:lnTo>
                  <a:pt x="45" y="182"/>
                </a:lnTo>
                <a:lnTo>
                  <a:pt x="182" y="296"/>
                </a:lnTo>
                <a:lnTo>
                  <a:pt x="182" y="365"/>
                </a:lnTo>
                <a:lnTo>
                  <a:pt x="160" y="376"/>
                </a:lnTo>
                <a:lnTo>
                  <a:pt x="160" y="456"/>
                </a:lnTo>
                <a:lnTo>
                  <a:pt x="227" y="490"/>
                </a:lnTo>
                <a:lnTo>
                  <a:pt x="364" y="467"/>
                </a:lnTo>
                <a:lnTo>
                  <a:pt x="444" y="376"/>
                </a:lnTo>
                <a:lnTo>
                  <a:pt x="603" y="467"/>
                </a:lnTo>
                <a:lnTo>
                  <a:pt x="592" y="603"/>
                </a:lnTo>
                <a:lnTo>
                  <a:pt x="637" y="649"/>
                </a:lnTo>
                <a:lnTo>
                  <a:pt x="637" y="751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1" name="Freeform 71"/>
          <p:cNvSpPr>
            <a:spLocks/>
          </p:cNvSpPr>
          <p:nvPr/>
        </p:nvSpPr>
        <p:spPr bwMode="auto">
          <a:xfrm>
            <a:off x="1056707" y="4962607"/>
            <a:ext cx="296834" cy="231101"/>
          </a:xfrm>
          <a:custGeom>
            <a:avLst/>
            <a:gdLst>
              <a:gd name="T0" fmla="*/ 0 w 1047"/>
              <a:gd name="T1" fmla="*/ 0 h 887"/>
              <a:gd name="T2" fmla="*/ 0 w 1047"/>
              <a:gd name="T3" fmla="*/ 0 h 887"/>
              <a:gd name="T4" fmla="*/ 0 w 1047"/>
              <a:gd name="T5" fmla="*/ 0 h 887"/>
              <a:gd name="T6" fmla="*/ 0 w 1047"/>
              <a:gd name="T7" fmla="*/ 0 h 887"/>
              <a:gd name="T8" fmla="*/ 0 w 1047"/>
              <a:gd name="T9" fmla="*/ 0 h 887"/>
              <a:gd name="T10" fmla="*/ 0 w 1047"/>
              <a:gd name="T11" fmla="*/ 0 h 887"/>
              <a:gd name="T12" fmla="*/ 0 w 1047"/>
              <a:gd name="T13" fmla="*/ 0 h 887"/>
              <a:gd name="T14" fmla="*/ 0 w 1047"/>
              <a:gd name="T15" fmla="*/ 0 h 887"/>
              <a:gd name="T16" fmla="*/ 0 w 1047"/>
              <a:gd name="T17" fmla="*/ 0 h 887"/>
              <a:gd name="T18" fmla="*/ 0 w 1047"/>
              <a:gd name="T19" fmla="*/ 0 h 887"/>
              <a:gd name="T20" fmla="*/ 0 w 1047"/>
              <a:gd name="T21" fmla="*/ 0 h 887"/>
              <a:gd name="T22" fmla="*/ 0 w 1047"/>
              <a:gd name="T23" fmla="*/ 0 h 887"/>
              <a:gd name="T24" fmla="*/ 0 w 1047"/>
              <a:gd name="T25" fmla="*/ 0 h 887"/>
              <a:gd name="T26" fmla="*/ 0 w 1047"/>
              <a:gd name="T27" fmla="*/ 0 h 887"/>
              <a:gd name="T28" fmla="*/ 0 w 1047"/>
              <a:gd name="T29" fmla="*/ 0 h 887"/>
              <a:gd name="T30" fmla="*/ 0 w 1047"/>
              <a:gd name="T31" fmla="*/ 0 h 88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47"/>
              <a:gd name="T49" fmla="*/ 0 h 887"/>
              <a:gd name="T50" fmla="*/ 1047 w 1047"/>
              <a:gd name="T51" fmla="*/ 887 h 88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47" h="887">
                <a:moveTo>
                  <a:pt x="1047" y="0"/>
                </a:moveTo>
                <a:lnTo>
                  <a:pt x="1047" y="56"/>
                </a:lnTo>
                <a:lnTo>
                  <a:pt x="1013" y="170"/>
                </a:lnTo>
                <a:lnTo>
                  <a:pt x="888" y="215"/>
                </a:lnTo>
                <a:lnTo>
                  <a:pt x="888" y="477"/>
                </a:lnTo>
                <a:lnTo>
                  <a:pt x="785" y="523"/>
                </a:lnTo>
                <a:lnTo>
                  <a:pt x="752" y="592"/>
                </a:lnTo>
                <a:lnTo>
                  <a:pt x="626" y="694"/>
                </a:lnTo>
                <a:lnTo>
                  <a:pt x="615" y="830"/>
                </a:lnTo>
                <a:lnTo>
                  <a:pt x="455" y="887"/>
                </a:lnTo>
                <a:lnTo>
                  <a:pt x="308" y="830"/>
                </a:lnTo>
                <a:lnTo>
                  <a:pt x="262" y="683"/>
                </a:lnTo>
                <a:lnTo>
                  <a:pt x="239" y="523"/>
                </a:lnTo>
                <a:lnTo>
                  <a:pt x="148" y="501"/>
                </a:lnTo>
                <a:lnTo>
                  <a:pt x="125" y="546"/>
                </a:lnTo>
                <a:lnTo>
                  <a:pt x="0" y="54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2" name="Freeform 72"/>
          <p:cNvSpPr>
            <a:spLocks/>
          </p:cNvSpPr>
          <p:nvPr/>
        </p:nvSpPr>
        <p:spPr bwMode="auto">
          <a:xfrm>
            <a:off x="908938" y="5265183"/>
            <a:ext cx="67403" cy="126272"/>
          </a:xfrm>
          <a:custGeom>
            <a:avLst/>
            <a:gdLst>
              <a:gd name="T0" fmla="*/ 0 w 238"/>
              <a:gd name="T1" fmla="*/ 0 h 489"/>
              <a:gd name="T2" fmla="*/ 0 w 238"/>
              <a:gd name="T3" fmla="*/ 0 h 489"/>
              <a:gd name="T4" fmla="*/ 0 w 238"/>
              <a:gd name="T5" fmla="*/ 0 h 489"/>
              <a:gd name="T6" fmla="*/ 0 w 238"/>
              <a:gd name="T7" fmla="*/ 0 h 489"/>
              <a:gd name="T8" fmla="*/ 0 w 238"/>
              <a:gd name="T9" fmla="*/ 0 h 489"/>
              <a:gd name="T10" fmla="*/ 0 w 238"/>
              <a:gd name="T11" fmla="*/ 0 h 489"/>
              <a:gd name="T12" fmla="*/ 0 w 238"/>
              <a:gd name="T13" fmla="*/ 0 h 489"/>
              <a:gd name="T14" fmla="*/ 0 w 238"/>
              <a:gd name="T15" fmla="*/ 0 h 4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38"/>
              <a:gd name="T25" fmla="*/ 0 h 489"/>
              <a:gd name="T26" fmla="*/ 238 w 238"/>
              <a:gd name="T27" fmla="*/ 489 h 4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38" h="489">
                <a:moveTo>
                  <a:pt x="68" y="0"/>
                </a:moveTo>
                <a:lnTo>
                  <a:pt x="214" y="46"/>
                </a:lnTo>
                <a:lnTo>
                  <a:pt x="238" y="376"/>
                </a:lnTo>
                <a:lnTo>
                  <a:pt x="203" y="489"/>
                </a:lnTo>
                <a:lnTo>
                  <a:pt x="91" y="478"/>
                </a:lnTo>
                <a:lnTo>
                  <a:pt x="22" y="285"/>
                </a:lnTo>
                <a:lnTo>
                  <a:pt x="0" y="170"/>
                </a:lnTo>
                <a:lnTo>
                  <a:pt x="68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3" name="Freeform 73"/>
          <p:cNvSpPr>
            <a:spLocks/>
          </p:cNvSpPr>
          <p:nvPr/>
        </p:nvSpPr>
        <p:spPr bwMode="auto">
          <a:xfrm>
            <a:off x="1043745" y="5169884"/>
            <a:ext cx="216469" cy="231101"/>
          </a:xfrm>
          <a:custGeom>
            <a:avLst/>
            <a:gdLst>
              <a:gd name="T0" fmla="*/ 0 w 763"/>
              <a:gd name="T1" fmla="*/ 0 h 888"/>
              <a:gd name="T2" fmla="*/ 0 w 763"/>
              <a:gd name="T3" fmla="*/ 0 h 888"/>
              <a:gd name="T4" fmla="*/ 0 w 763"/>
              <a:gd name="T5" fmla="*/ 0 h 888"/>
              <a:gd name="T6" fmla="*/ 0 w 763"/>
              <a:gd name="T7" fmla="*/ 0 h 888"/>
              <a:gd name="T8" fmla="*/ 0 w 763"/>
              <a:gd name="T9" fmla="*/ 0 h 888"/>
              <a:gd name="T10" fmla="*/ 0 w 763"/>
              <a:gd name="T11" fmla="*/ 0 h 888"/>
              <a:gd name="T12" fmla="*/ 0 w 763"/>
              <a:gd name="T13" fmla="*/ 0 h 888"/>
              <a:gd name="T14" fmla="*/ 0 w 763"/>
              <a:gd name="T15" fmla="*/ 0 h 888"/>
              <a:gd name="T16" fmla="*/ 0 w 763"/>
              <a:gd name="T17" fmla="*/ 0 h 888"/>
              <a:gd name="T18" fmla="*/ 0 w 763"/>
              <a:gd name="T19" fmla="*/ 0 h 888"/>
              <a:gd name="T20" fmla="*/ 0 w 763"/>
              <a:gd name="T21" fmla="*/ 0 h 8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3"/>
              <a:gd name="T34" fmla="*/ 0 h 888"/>
              <a:gd name="T35" fmla="*/ 763 w 763"/>
              <a:gd name="T36" fmla="*/ 888 h 8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3" h="888">
                <a:moveTo>
                  <a:pt x="0" y="23"/>
                </a:moveTo>
                <a:lnTo>
                  <a:pt x="171" y="228"/>
                </a:lnTo>
                <a:lnTo>
                  <a:pt x="342" y="388"/>
                </a:lnTo>
                <a:lnTo>
                  <a:pt x="421" y="604"/>
                </a:lnTo>
                <a:lnTo>
                  <a:pt x="479" y="752"/>
                </a:lnTo>
                <a:lnTo>
                  <a:pt x="603" y="888"/>
                </a:lnTo>
                <a:lnTo>
                  <a:pt x="661" y="877"/>
                </a:lnTo>
                <a:lnTo>
                  <a:pt x="718" y="672"/>
                </a:lnTo>
                <a:lnTo>
                  <a:pt x="763" y="524"/>
                </a:lnTo>
                <a:lnTo>
                  <a:pt x="672" y="399"/>
                </a:lnTo>
                <a:lnTo>
                  <a:pt x="672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4" name="Freeform 74"/>
          <p:cNvSpPr>
            <a:spLocks/>
          </p:cNvSpPr>
          <p:nvPr/>
        </p:nvSpPr>
        <p:spPr bwMode="auto">
          <a:xfrm>
            <a:off x="1257621" y="4888750"/>
            <a:ext cx="302019" cy="424083"/>
          </a:xfrm>
          <a:custGeom>
            <a:avLst/>
            <a:gdLst>
              <a:gd name="T0" fmla="*/ 0 w 1070"/>
              <a:gd name="T1" fmla="*/ 0 h 1630"/>
              <a:gd name="T2" fmla="*/ 0 w 1070"/>
              <a:gd name="T3" fmla="*/ 0 h 1630"/>
              <a:gd name="T4" fmla="*/ 0 w 1070"/>
              <a:gd name="T5" fmla="*/ 0 h 1630"/>
              <a:gd name="T6" fmla="*/ 0 w 1070"/>
              <a:gd name="T7" fmla="*/ 0 h 1630"/>
              <a:gd name="T8" fmla="*/ 0 w 1070"/>
              <a:gd name="T9" fmla="*/ 0 h 1630"/>
              <a:gd name="T10" fmla="*/ 0 w 1070"/>
              <a:gd name="T11" fmla="*/ 0 h 1630"/>
              <a:gd name="T12" fmla="*/ 0 w 1070"/>
              <a:gd name="T13" fmla="*/ 0 h 1630"/>
              <a:gd name="T14" fmla="*/ 0 w 1070"/>
              <a:gd name="T15" fmla="*/ 0 h 1630"/>
              <a:gd name="T16" fmla="*/ 0 w 1070"/>
              <a:gd name="T17" fmla="*/ 0 h 1630"/>
              <a:gd name="T18" fmla="*/ 0 w 1070"/>
              <a:gd name="T19" fmla="*/ 0 h 1630"/>
              <a:gd name="T20" fmla="*/ 0 w 1070"/>
              <a:gd name="T21" fmla="*/ 0 h 1630"/>
              <a:gd name="T22" fmla="*/ 0 w 1070"/>
              <a:gd name="T23" fmla="*/ 0 h 1630"/>
              <a:gd name="T24" fmla="*/ 0 w 1070"/>
              <a:gd name="T25" fmla="*/ 0 h 1630"/>
              <a:gd name="T26" fmla="*/ 0 w 1070"/>
              <a:gd name="T27" fmla="*/ 0 h 1630"/>
              <a:gd name="T28" fmla="*/ 0 w 1070"/>
              <a:gd name="T29" fmla="*/ 0 h 1630"/>
              <a:gd name="T30" fmla="*/ 0 w 1070"/>
              <a:gd name="T31" fmla="*/ 0 h 1630"/>
              <a:gd name="T32" fmla="*/ 0 w 1070"/>
              <a:gd name="T33" fmla="*/ 0 h 16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70"/>
              <a:gd name="T52" fmla="*/ 0 h 1630"/>
              <a:gd name="T53" fmla="*/ 1070 w 1070"/>
              <a:gd name="T54" fmla="*/ 1630 h 16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70" h="1630">
                <a:moveTo>
                  <a:pt x="296" y="0"/>
                </a:moveTo>
                <a:lnTo>
                  <a:pt x="376" y="0"/>
                </a:lnTo>
                <a:lnTo>
                  <a:pt x="467" y="115"/>
                </a:lnTo>
                <a:lnTo>
                  <a:pt x="478" y="206"/>
                </a:lnTo>
                <a:lnTo>
                  <a:pt x="603" y="273"/>
                </a:lnTo>
                <a:lnTo>
                  <a:pt x="603" y="707"/>
                </a:lnTo>
                <a:lnTo>
                  <a:pt x="717" y="821"/>
                </a:lnTo>
                <a:lnTo>
                  <a:pt x="877" y="832"/>
                </a:lnTo>
                <a:lnTo>
                  <a:pt x="1001" y="1094"/>
                </a:lnTo>
                <a:lnTo>
                  <a:pt x="1035" y="1355"/>
                </a:lnTo>
                <a:lnTo>
                  <a:pt x="1070" y="1447"/>
                </a:lnTo>
                <a:lnTo>
                  <a:pt x="933" y="1630"/>
                </a:lnTo>
                <a:lnTo>
                  <a:pt x="489" y="1617"/>
                </a:lnTo>
                <a:lnTo>
                  <a:pt x="432" y="1493"/>
                </a:lnTo>
                <a:lnTo>
                  <a:pt x="274" y="1493"/>
                </a:lnTo>
                <a:lnTo>
                  <a:pt x="216" y="1617"/>
                </a:lnTo>
                <a:lnTo>
                  <a:pt x="0" y="161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5" name="Freeform 75"/>
          <p:cNvSpPr>
            <a:spLocks/>
          </p:cNvSpPr>
          <p:nvPr/>
        </p:nvSpPr>
        <p:spPr bwMode="auto">
          <a:xfrm>
            <a:off x="1227808" y="5305686"/>
            <a:ext cx="235912" cy="248970"/>
          </a:xfrm>
          <a:custGeom>
            <a:avLst/>
            <a:gdLst>
              <a:gd name="T0" fmla="*/ 0 w 832"/>
              <a:gd name="T1" fmla="*/ 0 h 956"/>
              <a:gd name="T2" fmla="*/ 0 w 832"/>
              <a:gd name="T3" fmla="*/ 0 h 956"/>
              <a:gd name="T4" fmla="*/ 0 w 832"/>
              <a:gd name="T5" fmla="*/ 0 h 956"/>
              <a:gd name="T6" fmla="*/ 0 w 832"/>
              <a:gd name="T7" fmla="*/ 0 h 956"/>
              <a:gd name="T8" fmla="*/ 0 w 832"/>
              <a:gd name="T9" fmla="*/ 0 h 956"/>
              <a:gd name="T10" fmla="*/ 0 w 832"/>
              <a:gd name="T11" fmla="*/ 0 h 956"/>
              <a:gd name="T12" fmla="*/ 0 w 832"/>
              <a:gd name="T13" fmla="*/ 0 h 956"/>
              <a:gd name="T14" fmla="*/ 0 w 832"/>
              <a:gd name="T15" fmla="*/ 0 h 956"/>
              <a:gd name="T16" fmla="*/ 0 w 832"/>
              <a:gd name="T17" fmla="*/ 0 h 956"/>
              <a:gd name="T18" fmla="*/ 0 w 832"/>
              <a:gd name="T19" fmla="*/ 0 h 956"/>
              <a:gd name="T20" fmla="*/ 0 w 832"/>
              <a:gd name="T21" fmla="*/ 0 h 956"/>
              <a:gd name="T22" fmla="*/ 0 w 832"/>
              <a:gd name="T23" fmla="*/ 0 h 956"/>
              <a:gd name="T24" fmla="*/ 0 w 832"/>
              <a:gd name="T25" fmla="*/ 0 h 9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32"/>
              <a:gd name="T40" fmla="*/ 0 h 956"/>
              <a:gd name="T41" fmla="*/ 832 w 832"/>
              <a:gd name="T42" fmla="*/ 956 h 9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32" h="956">
                <a:moveTo>
                  <a:pt x="0" y="342"/>
                </a:moveTo>
                <a:lnTo>
                  <a:pt x="125" y="627"/>
                </a:lnTo>
                <a:lnTo>
                  <a:pt x="160" y="729"/>
                </a:lnTo>
                <a:lnTo>
                  <a:pt x="285" y="718"/>
                </a:lnTo>
                <a:lnTo>
                  <a:pt x="535" y="911"/>
                </a:lnTo>
                <a:lnTo>
                  <a:pt x="604" y="945"/>
                </a:lnTo>
                <a:lnTo>
                  <a:pt x="741" y="956"/>
                </a:lnTo>
                <a:lnTo>
                  <a:pt x="832" y="889"/>
                </a:lnTo>
                <a:lnTo>
                  <a:pt x="832" y="798"/>
                </a:lnTo>
                <a:lnTo>
                  <a:pt x="695" y="683"/>
                </a:lnTo>
                <a:lnTo>
                  <a:pt x="695" y="490"/>
                </a:lnTo>
                <a:lnTo>
                  <a:pt x="604" y="251"/>
                </a:lnTo>
                <a:lnTo>
                  <a:pt x="615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6" name="Freeform 76"/>
          <p:cNvSpPr>
            <a:spLocks/>
          </p:cNvSpPr>
          <p:nvPr/>
        </p:nvSpPr>
        <p:spPr bwMode="auto">
          <a:xfrm>
            <a:off x="1385946" y="5534405"/>
            <a:ext cx="137399" cy="183452"/>
          </a:xfrm>
          <a:custGeom>
            <a:avLst/>
            <a:gdLst>
              <a:gd name="T0" fmla="*/ 0 w 488"/>
              <a:gd name="T1" fmla="*/ 0 h 705"/>
              <a:gd name="T2" fmla="*/ 0 w 488"/>
              <a:gd name="T3" fmla="*/ 0 h 705"/>
              <a:gd name="T4" fmla="*/ 0 w 488"/>
              <a:gd name="T5" fmla="*/ 0 h 705"/>
              <a:gd name="T6" fmla="*/ 0 w 488"/>
              <a:gd name="T7" fmla="*/ 0 h 705"/>
              <a:gd name="T8" fmla="*/ 0 w 488"/>
              <a:gd name="T9" fmla="*/ 0 h 705"/>
              <a:gd name="T10" fmla="*/ 0 w 488"/>
              <a:gd name="T11" fmla="*/ 0 h 705"/>
              <a:gd name="T12" fmla="*/ 0 w 488"/>
              <a:gd name="T13" fmla="*/ 0 h 705"/>
              <a:gd name="T14" fmla="*/ 0 w 488"/>
              <a:gd name="T15" fmla="*/ 0 h 705"/>
              <a:gd name="T16" fmla="*/ 0 w 488"/>
              <a:gd name="T17" fmla="*/ 0 h 705"/>
              <a:gd name="T18" fmla="*/ 0 w 488"/>
              <a:gd name="T19" fmla="*/ 0 h 7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8"/>
              <a:gd name="T31" fmla="*/ 0 h 705"/>
              <a:gd name="T32" fmla="*/ 488 w 488"/>
              <a:gd name="T33" fmla="*/ 705 h 70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8" h="705">
                <a:moveTo>
                  <a:pt x="0" y="56"/>
                </a:moveTo>
                <a:lnTo>
                  <a:pt x="45" y="169"/>
                </a:lnTo>
                <a:lnTo>
                  <a:pt x="147" y="409"/>
                </a:lnTo>
                <a:lnTo>
                  <a:pt x="158" y="580"/>
                </a:lnTo>
                <a:lnTo>
                  <a:pt x="261" y="694"/>
                </a:lnTo>
                <a:lnTo>
                  <a:pt x="330" y="705"/>
                </a:lnTo>
                <a:lnTo>
                  <a:pt x="488" y="444"/>
                </a:lnTo>
                <a:lnTo>
                  <a:pt x="466" y="204"/>
                </a:lnTo>
                <a:lnTo>
                  <a:pt x="284" y="113"/>
                </a:lnTo>
                <a:lnTo>
                  <a:pt x="273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7" name="Freeform 77"/>
          <p:cNvSpPr>
            <a:spLocks/>
          </p:cNvSpPr>
          <p:nvPr/>
        </p:nvSpPr>
        <p:spPr bwMode="auto">
          <a:xfrm>
            <a:off x="1463720" y="5309259"/>
            <a:ext cx="130918" cy="207277"/>
          </a:xfrm>
          <a:custGeom>
            <a:avLst/>
            <a:gdLst>
              <a:gd name="T0" fmla="*/ 0 w 466"/>
              <a:gd name="T1" fmla="*/ 0 h 798"/>
              <a:gd name="T2" fmla="*/ 0 w 466"/>
              <a:gd name="T3" fmla="*/ 0 h 798"/>
              <a:gd name="T4" fmla="*/ 0 w 466"/>
              <a:gd name="T5" fmla="*/ 0 h 798"/>
              <a:gd name="T6" fmla="*/ 0 w 466"/>
              <a:gd name="T7" fmla="*/ 0 h 798"/>
              <a:gd name="T8" fmla="*/ 0 w 466"/>
              <a:gd name="T9" fmla="*/ 0 h 798"/>
              <a:gd name="T10" fmla="*/ 0 w 466"/>
              <a:gd name="T11" fmla="*/ 0 h 798"/>
              <a:gd name="T12" fmla="*/ 0 w 466"/>
              <a:gd name="T13" fmla="*/ 0 h 798"/>
              <a:gd name="T14" fmla="*/ 0 w 466"/>
              <a:gd name="T15" fmla="*/ 0 h 798"/>
              <a:gd name="T16" fmla="*/ 0 w 466"/>
              <a:gd name="T17" fmla="*/ 0 h 798"/>
              <a:gd name="T18" fmla="*/ 0 w 466"/>
              <a:gd name="T19" fmla="*/ 0 h 7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66"/>
              <a:gd name="T31" fmla="*/ 0 h 798"/>
              <a:gd name="T32" fmla="*/ 466 w 466"/>
              <a:gd name="T33" fmla="*/ 798 h 79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66" h="798">
                <a:moveTo>
                  <a:pt x="0" y="798"/>
                </a:moveTo>
                <a:lnTo>
                  <a:pt x="135" y="752"/>
                </a:lnTo>
                <a:lnTo>
                  <a:pt x="363" y="696"/>
                </a:lnTo>
                <a:lnTo>
                  <a:pt x="443" y="616"/>
                </a:lnTo>
                <a:lnTo>
                  <a:pt x="466" y="490"/>
                </a:lnTo>
                <a:lnTo>
                  <a:pt x="454" y="308"/>
                </a:lnTo>
                <a:lnTo>
                  <a:pt x="397" y="182"/>
                </a:lnTo>
                <a:lnTo>
                  <a:pt x="204" y="0"/>
                </a:lnTo>
                <a:lnTo>
                  <a:pt x="226" y="331"/>
                </a:lnTo>
                <a:lnTo>
                  <a:pt x="443" y="593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8" name="Freeform 78"/>
          <p:cNvSpPr>
            <a:spLocks/>
          </p:cNvSpPr>
          <p:nvPr/>
        </p:nvSpPr>
        <p:spPr bwMode="auto">
          <a:xfrm>
            <a:off x="1559640" y="5261609"/>
            <a:ext cx="76477" cy="192982"/>
          </a:xfrm>
          <a:custGeom>
            <a:avLst/>
            <a:gdLst>
              <a:gd name="T0" fmla="*/ 0 w 273"/>
              <a:gd name="T1" fmla="*/ 0 h 741"/>
              <a:gd name="T2" fmla="*/ 0 w 273"/>
              <a:gd name="T3" fmla="*/ 0 h 741"/>
              <a:gd name="T4" fmla="*/ 0 w 273"/>
              <a:gd name="T5" fmla="*/ 0 h 741"/>
              <a:gd name="T6" fmla="*/ 0 w 273"/>
              <a:gd name="T7" fmla="*/ 0 h 741"/>
              <a:gd name="T8" fmla="*/ 0 w 273"/>
              <a:gd name="T9" fmla="*/ 0 h 7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3"/>
              <a:gd name="T16" fmla="*/ 0 h 741"/>
              <a:gd name="T17" fmla="*/ 273 w 273"/>
              <a:gd name="T18" fmla="*/ 741 h 7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3" h="741">
                <a:moveTo>
                  <a:pt x="0" y="0"/>
                </a:moveTo>
                <a:lnTo>
                  <a:pt x="136" y="195"/>
                </a:lnTo>
                <a:lnTo>
                  <a:pt x="216" y="479"/>
                </a:lnTo>
                <a:lnTo>
                  <a:pt x="273" y="741"/>
                </a:lnTo>
                <a:lnTo>
                  <a:pt x="113" y="73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79" name="Freeform 79"/>
          <p:cNvSpPr>
            <a:spLocks/>
          </p:cNvSpPr>
          <p:nvPr/>
        </p:nvSpPr>
        <p:spPr bwMode="auto">
          <a:xfrm>
            <a:off x="1636117" y="5451017"/>
            <a:ext cx="372015" cy="222763"/>
          </a:xfrm>
          <a:custGeom>
            <a:avLst/>
            <a:gdLst>
              <a:gd name="T0" fmla="*/ 0 w 1310"/>
              <a:gd name="T1" fmla="*/ 0 h 854"/>
              <a:gd name="T2" fmla="*/ 0 w 1310"/>
              <a:gd name="T3" fmla="*/ 0 h 854"/>
              <a:gd name="T4" fmla="*/ 0 w 1310"/>
              <a:gd name="T5" fmla="*/ 0 h 854"/>
              <a:gd name="T6" fmla="*/ 0 w 1310"/>
              <a:gd name="T7" fmla="*/ 0 h 854"/>
              <a:gd name="T8" fmla="*/ 0 w 1310"/>
              <a:gd name="T9" fmla="*/ 0 h 854"/>
              <a:gd name="T10" fmla="*/ 0 w 1310"/>
              <a:gd name="T11" fmla="*/ 0 h 854"/>
              <a:gd name="T12" fmla="*/ 0 w 1310"/>
              <a:gd name="T13" fmla="*/ 0 h 854"/>
              <a:gd name="T14" fmla="*/ 0 w 1310"/>
              <a:gd name="T15" fmla="*/ 0 h 854"/>
              <a:gd name="T16" fmla="*/ 0 w 1310"/>
              <a:gd name="T17" fmla="*/ 0 h 854"/>
              <a:gd name="T18" fmla="*/ 0 w 1310"/>
              <a:gd name="T19" fmla="*/ 0 h 854"/>
              <a:gd name="T20" fmla="*/ 0 w 1310"/>
              <a:gd name="T21" fmla="*/ 0 h 854"/>
              <a:gd name="T22" fmla="*/ 0 w 1310"/>
              <a:gd name="T23" fmla="*/ 0 h 854"/>
              <a:gd name="T24" fmla="*/ 0 w 1310"/>
              <a:gd name="T25" fmla="*/ 0 h 854"/>
              <a:gd name="T26" fmla="*/ 0 w 1310"/>
              <a:gd name="T27" fmla="*/ 0 h 854"/>
              <a:gd name="T28" fmla="*/ 0 w 1310"/>
              <a:gd name="T29" fmla="*/ 0 h 854"/>
              <a:gd name="T30" fmla="*/ 0 w 1310"/>
              <a:gd name="T31" fmla="*/ 0 h 854"/>
              <a:gd name="T32" fmla="*/ 0 w 1310"/>
              <a:gd name="T33" fmla="*/ 0 h 854"/>
              <a:gd name="T34" fmla="*/ 0 w 1310"/>
              <a:gd name="T35" fmla="*/ 0 h 854"/>
              <a:gd name="T36" fmla="*/ 0 w 1310"/>
              <a:gd name="T37" fmla="*/ 0 h 854"/>
              <a:gd name="T38" fmla="*/ 0 w 1310"/>
              <a:gd name="T39" fmla="*/ 0 h 854"/>
              <a:gd name="T40" fmla="*/ 0 w 1310"/>
              <a:gd name="T41" fmla="*/ 0 h 854"/>
              <a:gd name="T42" fmla="*/ 0 w 1310"/>
              <a:gd name="T43" fmla="*/ 0 h 85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310"/>
              <a:gd name="T67" fmla="*/ 0 h 854"/>
              <a:gd name="T68" fmla="*/ 1310 w 1310"/>
              <a:gd name="T69" fmla="*/ 854 h 85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310" h="854">
                <a:moveTo>
                  <a:pt x="0" y="0"/>
                </a:moveTo>
                <a:lnTo>
                  <a:pt x="137" y="193"/>
                </a:lnTo>
                <a:lnTo>
                  <a:pt x="262" y="250"/>
                </a:lnTo>
                <a:lnTo>
                  <a:pt x="375" y="239"/>
                </a:lnTo>
                <a:lnTo>
                  <a:pt x="569" y="397"/>
                </a:lnTo>
                <a:lnTo>
                  <a:pt x="672" y="375"/>
                </a:lnTo>
                <a:lnTo>
                  <a:pt x="705" y="330"/>
                </a:lnTo>
                <a:lnTo>
                  <a:pt x="796" y="375"/>
                </a:lnTo>
                <a:lnTo>
                  <a:pt x="865" y="261"/>
                </a:lnTo>
                <a:lnTo>
                  <a:pt x="1002" y="261"/>
                </a:lnTo>
                <a:lnTo>
                  <a:pt x="1047" y="375"/>
                </a:lnTo>
                <a:lnTo>
                  <a:pt x="1219" y="455"/>
                </a:lnTo>
                <a:lnTo>
                  <a:pt x="1310" y="625"/>
                </a:lnTo>
                <a:lnTo>
                  <a:pt x="1310" y="739"/>
                </a:lnTo>
                <a:lnTo>
                  <a:pt x="1184" y="854"/>
                </a:lnTo>
                <a:lnTo>
                  <a:pt x="1115" y="808"/>
                </a:lnTo>
                <a:lnTo>
                  <a:pt x="933" y="842"/>
                </a:lnTo>
                <a:lnTo>
                  <a:pt x="820" y="751"/>
                </a:lnTo>
                <a:lnTo>
                  <a:pt x="603" y="739"/>
                </a:lnTo>
                <a:lnTo>
                  <a:pt x="569" y="659"/>
                </a:lnTo>
                <a:lnTo>
                  <a:pt x="512" y="546"/>
                </a:lnTo>
                <a:lnTo>
                  <a:pt x="581" y="375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0" name="Line 80"/>
          <p:cNvSpPr>
            <a:spLocks noChangeShapeType="1"/>
          </p:cNvSpPr>
          <p:nvPr/>
        </p:nvSpPr>
        <p:spPr bwMode="auto">
          <a:xfrm>
            <a:off x="1585564" y="5472460"/>
            <a:ext cx="69996" cy="8339"/>
          </a:xfrm>
          <a:prstGeom prst="line">
            <a:avLst/>
          </a:pr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1" name="Freeform 81"/>
          <p:cNvSpPr>
            <a:spLocks/>
          </p:cNvSpPr>
          <p:nvPr/>
        </p:nvSpPr>
        <p:spPr bwMode="auto">
          <a:xfrm>
            <a:off x="1520753" y="5640425"/>
            <a:ext cx="286464" cy="109595"/>
          </a:xfrm>
          <a:custGeom>
            <a:avLst/>
            <a:gdLst>
              <a:gd name="T0" fmla="*/ 0 w 1013"/>
              <a:gd name="T1" fmla="*/ 0 h 421"/>
              <a:gd name="T2" fmla="*/ 0 w 1013"/>
              <a:gd name="T3" fmla="*/ 0 h 421"/>
              <a:gd name="T4" fmla="*/ 0 w 1013"/>
              <a:gd name="T5" fmla="*/ 0 h 421"/>
              <a:gd name="T6" fmla="*/ 0 w 1013"/>
              <a:gd name="T7" fmla="*/ 0 h 421"/>
              <a:gd name="T8" fmla="*/ 0 w 1013"/>
              <a:gd name="T9" fmla="*/ 0 h 421"/>
              <a:gd name="T10" fmla="*/ 0 w 1013"/>
              <a:gd name="T11" fmla="*/ 0 h 421"/>
              <a:gd name="T12" fmla="*/ 0 w 1013"/>
              <a:gd name="T13" fmla="*/ 0 h 421"/>
              <a:gd name="T14" fmla="*/ 0 w 1013"/>
              <a:gd name="T15" fmla="*/ 0 h 421"/>
              <a:gd name="T16" fmla="*/ 0 w 1013"/>
              <a:gd name="T17" fmla="*/ 0 h 421"/>
              <a:gd name="T18" fmla="*/ 0 w 1013"/>
              <a:gd name="T19" fmla="*/ 0 h 421"/>
              <a:gd name="T20" fmla="*/ 0 w 1013"/>
              <a:gd name="T21" fmla="*/ 0 h 42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013"/>
              <a:gd name="T34" fmla="*/ 0 h 421"/>
              <a:gd name="T35" fmla="*/ 1013 w 1013"/>
              <a:gd name="T36" fmla="*/ 421 h 42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013" h="421">
                <a:moveTo>
                  <a:pt x="0" y="23"/>
                </a:moveTo>
                <a:lnTo>
                  <a:pt x="148" y="171"/>
                </a:lnTo>
                <a:lnTo>
                  <a:pt x="239" y="183"/>
                </a:lnTo>
                <a:lnTo>
                  <a:pt x="285" y="263"/>
                </a:lnTo>
                <a:lnTo>
                  <a:pt x="445" y="285"/>
                </a:lnTo>
                <a:lnTo>
                  <a:pt x="569" y="341"/>
                </a:lnTo>
                <a:lnTo>
                  <a:pt x="705" y="365"/>
                </a:lnTo>
                <a:lnTo>
                  <a:pt x="774" y="421"/>
                </a:lnTo>
                <a:lnTo>
                  <a:pt x="820" y="421"/>
                </a:lnTo>
                <a:lnTo>
                  <a:pt x="1002" y="205"/>
                </a:lnTo>
                <a:lnTo>
                  <a:pt x="1013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2" name="Freeform 82"/>
          <p:cNvSpPr>
            <a:spLocks/>
          </p:cNvSpPr>
          <p:nvPr/>
        </p:nvSpPr>
        <p:spPr bwMode="auto">
          <a:xfrm>
            <a:off x="1752777" y="5634469"/>
            <a:ext cx="377200" cy="296620"/>
          </a:xfrm>
          <a:custGeom>
            <a:avLst/>
            <a:gdLst>
              <a:gd name="T0" fmla="*/ 0 w 1332"/>
              <a:gd name="T1" fmla="*/ 0 h 1140"/>
              <a:gd name="T2" fmla="*/ 0 w 1332"/>
              <a:gd name="T3" fmla="*/ 0 h 1140"/>
              <a:gd name="T4" fmla="*/ 0 w 1332"/>
              <a:gd name="T5" fmla="*/ 0 h 1140"/>
              <a:gd name="T6" fmla="*/ 0 w 1332"/>
              <a:gd name="T7" fmla="*/ 0 h 1140"/>
              <a:gd name="T8" fmla="*/ 0 w 1332"/>
              <a:gd name="T9" fmla="*/ 0 h 1140"/>
              <a:gd name="T10" fmla="*/ 0 w 1332"/>
              <a:gd name="T11" fmla="*/ 0 h 1140"/>
              <a:gd name="T12" fmla="*/ 0 w 1332"/>
              <a:gd name="T13" fmla="*/ 0 h 1140"/>
              <a:gd name="T14" fmla="*/ 0 w 1332"/>
              <a:gd name="T15" fmla="*/ 0 h 1140"/>
              <a:gd name="T16" fmla="*/ 0 w 1332"/>
              <a:gd name="T17" fmla="*/ 0 h 1140"/>
              <a:gd name="T18" fmla="*/ 0 w 1332"/>
              <a:gd name="T19" fmla="*/ 0 h 1140"/>
              <a:gd name="T20" fmla="*/ 0 w 1332"/>
              <a:gd name="T21" fmla="*/ 0 h 1140"/>
              <a:gd name="T22" fmla="*/ 0 w 1332"/>
              <a:gd name="T23" fmla="*/ 0 h 1140"/>
              <a:gd name="T24" fmla="*/ 0 w 1332"/>
              <a:gd name="T25" fmla="*/ 0 h 1140"/>
              <a:gd name="T26" fmla="*/ 0 w 1332"/>
              <a:gd name="T27" fmla="*/ 0 h 1140"/>
              <a:gd name="T28" fmla="*/ 0 w 1332"/>
              <a:gd name="T29" fmla="*/ 0 h 1140"/>
              <a:gd name="T30" fmla="*/ 0 w 1332"/>
              <a:gd name="T31" fmla="*/ 0 h 1140"/>
              <a:gd name="T32" fmla="*/ 0 w 1332"/>
              <a:gd name="T33" fmla="*/ 0 h 1140"/>
              <a:gd name="T34" fmla="*/ 0 w 1332"/>
              <a:gd name="T35" fmla="*/ 0 h 1140"/>
              <a:gd name="T36" fmla="*/ 0 w 1332"/>
              <a:gd name="T37" fmla="*/ 0 h 11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332"/>
              <a:gd name="T58" fmla="*/ 0 h 1140"/>
              <a:gd name="T59" fmla="*/ 1332 w 1332"/>
              <a:gd name="T60" fmla="*/ 1140 h 11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332" h="1140">
                <a:moveTo>
                  <a:pt x="0" y="422"/>
                </a:moveTo>
                <a:lnTo>
                  <a:pt x="217" y="535"/>
                </a:lnTo>
                <a:lnTo>
                  <a:pt x="204" y="730"/>
                </a:lnTo>
                <a:lnTo>
                  <a:pt x="80" y="923"/>
                </a:lnTo>
                <a:lnTo>
                  <a:pt x="91" y="1014"/>
                </a:lnTo>
                <a:lnTo>
                  <a:pt x="159" y="1060"/>
                </a:lnTo>
                <a:lnTo>
                  <a:pt x="239" y="1140"/>
                </a:lnTo>
                <a:lnTo>
                  <a:pt x="410" y="1127"/>
                </a:lnTo>
                <a:lnTo>
                  <a:pt x="432" y="1003"/>
                </a:lnTo>
                <a:lnTo>
                  <a:pt x="729" y="854"/>
                </a:lnTo>
                <a:lnTo>
                  <a:pt x="911" y="1003"/>
                </a:lnTo>
                <a:lnTo>
                  <a:pt x="1184" y="945"/>
                </a:lnTo>
                <a:lnTo>
                  <a:pt x="1275" y="752"/>
                </a:lnTo>
                <a:lnTo>
                  <a:pt x="1229" y="717"/>
                </a:lnTo>
                <a:lnTo>
                  <a:pt x="1217" y="637"/>
                </a:lnTo>
                <a:lnTo>
                  <a:pt x="1308" y="592"/>
                </a:lnTo>
                <a:lnTo>
                  <a:pt x="1332" y="331"/>
                </a:lnTo>
                <a:lnTo>
                  <a:pt x="1149" y="126"/>
                </a:lnTo>
                <a:lnTo>
                  <a:pt x="90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3" name="Freeform 83"/>
          <p:cNvSpPr>
            <a:spLocks/>
          </p:cNvSpPr>
          <p:nvPr/>
        </p:nvSpPr>
        <p:spPr bwMode="auto">
          <a:xfrm>
            <a:off x="1923878" y="5670206"/>
            <a:ext cx="47960" cy="183452"/>
          </a:xfrm>
          <a:custGeom>
            <a:avLst/>
            <a:gdLst>
              <a:gd name="T0" fmla="*/ 0 w 171"/>
              <a:gd name="T1" fmla="*/ 0 h 706"/>
              <a:gd name="T2" fmla="*/ 0 w 171"/>
              <a:gd name="T3" fmla="*/ 0 h 706"/>
              <a:gd name="T4" fmla="*/ 0 w 171"/>
              <a:gd name="T5" fmla="*/ 0 h 706"/>
              <a:gd name="T6" fmla="*/ 0 w 171"/>
              <a:gd name="T7" fmla="*/ 0 h 706"/>
              <a:gd name="T8" fmla="*/ 0 w 171"/>
              <a:gd name="T9" fmla="*/ 0 h 706"/>
              <a:gd name="T10" fmla="*/ 0 w 171"/>
              <a:gd name="T11" fmla="*/ 0 h 7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1"/>
              <a:gd name="T19" fmla="*/ 0 h 706"/>
              <a:gd name="T20" fmla="*/ 171 w 171"/>
              <a:gd name="T21" fmla="*/ 706 h 7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1" h="706">
                <a:moveTo>
                  <a:pt x="171" y="0"/>
                </a:moveTo>
                <a:lnTo>
                  <a:pt x="0" y="194"/>
                </a:lnTo>
                <a:lnTo>
                  <a:pt x="12" y="353"/>
                </a:lnTo>
                <a:lnTo>
                  <a:pt x="137" y="513"/>
                </a:lnTo>
                <a:lnTo>
                  <a:pt x="91" y="638"/>
                </a:lnTo>
                <a:lnTo>
                  <a:pt x="114" y="70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4" name="Freeform 84"/>
          <p:cNvSpPr>
            <a:spLocks/>
          </p:cNvSpPr>
          <p:nvPr/>
        </p:nvSpPr>
        <p:spPr bwMode="auto">
          <a:xfrm>
            <a:off x="1041152" y="5237785"/>
            <a:ext cx="28517" cy="45267"/>
          </a:xfrm>
          <a:custGeom>
            <a:avLst/>
            <a:gdLst>
              <a:gd name="T0" fmla="*/ 0 w 102"/>
              <a:gd name="T1" fmla="*/ 0 h 171"/>
              <a:gd name="T2" fmla="*/ 0 w 102"/>
              <a:gd name="T3" fmla="*/ 0 h 171"/>
              <a:gd name="T4" fmla="*/ 0 w 102"/>
              <a:gd name="T5" fmla="*/ 0 h 171"/>
              <a:gd name="T6" fmla="*/ 0 w 102"/>
              <a:gd name="T7" fmla="*/ 0 h 171"/>
              <a:gd name="T8" fmla="*/ 0 w 102"/>
              <a:gd name="T9" fmla="*/ 0 h 171"/>
              <a:gd name="T10" fmla="*/ 0 w 102"/>
              <a:gd name="T11" fmla="*/ 0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171"/>
              <a:gd name="T20" fmla="*/ 102 w 102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171">
                <a:moveTo>
                  <a:pt x="13" y="0"/>
                </a:moveTo>
                <a:lnTo>
                  <a:pt x="102" y="0"/>
                </a:lnTo>
                <a:lnTo>
                  <a:pt x="91" y="149"/>
                </a:lnTo>
                <a:lnTo>
                  <a:pt x="35" y="171"/>
                </a:lnTo>
                <a:lnTo>
                  <a:pt x="0" y="160"/>
                </a:lnTo>
                <a:lnTo>
                  <a:pt x="13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5" name="Freeform 85"/>
          <p:cNvSpPr>
            <a:spLocks/>
          </p:cNvSpPr>
          <p:nvPr/>
        </p:nvSpPr>
        <p:spPr bwMode="auto">
          <a:xfrm>
            <a:off x="1151331" y="5393838"/>
            <a:ext cx="41479" cy="57180"/>
          </a:xfrm>
          <a:custGeom>
            <a:avLst/>
            <a:gdLst>
              <a:gd name="T0" fmla="*/ 0 w 147"/>
              <a:gd name="T1" fmla="*/ 0 h 222"/>
              <a:gd name="T2" fmla="*/ 0 w 147"/>
              <a:gd name="T3" fmla="*/ 0 h 222"/>
              <a:gd name="T4" fmla="*/ 0 w 147"/>
              <a:gd name="T5" fmla="*/ 0 h 222"/>
              <a:gd name="T6" fmla="*/ 0 w 147"/>
              <a:gd name="T7" fmla="*/ 0 h 222"/>
              <a:gd name="T8" fmla="*/ 0 w 147"/>
              <a:gd name="T9" fmla="*/ 0 h 222"/>
              <a:gd name="T10" fmla="*/ 0 w 147"/>
              <a:gd name="T11" fmla="*/ 0 h 2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7"/>
              <a:gd name="T19" fmla="*/ 0 h 222"/>
              <a:gd name="T20" fmla="*/ 147 w 147"/>
              <a:gd name="T21" fmla="*/ 222 h 2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7" h="222">
                <a:moveTo>
                  <a:pt x="73" y="7"/>
                </a:moveTo>
                <a:lnTo>
                  <a:pt x="0" y="211"/>
                </a:lnTo>
                <a:lnTo>
                  <a:pt x="84" y="222"/>
                </a:lnTo>
                <a:lnTo>
                  <a:pt x="147" y="142"/>
                </a:lnTo>
                <a:lnTo>
                  <a:pt x="136" y="63"/>
                </a:lnTo>
                <a:lnTo>
                  <a:pt x="68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6" name="Freeform 86"/>
          <p:cNvSpPr>
            <a:spLocks/>
          </p:cNvSpPr>
          <p:nvPr/>
        </p:nvSpPr>
        <p:spPr bwMode="auto">
          <a:xfrm>
            <a:off x="1231696" y="5492711"/>
            <a:ext cx="41479" cy="47650"/>
          </a:xfrm>
          <a:custGeom>
            <a:avLst/>
            <a:gdLst>
              <a:gd name="T0" fmla="*/ 0 w 147"/>
              <a:gd name="T1" fmla="*/ 0 h 181"/>
              <a:gd name="T2" fmla="*/ 0 w 147"/>
              <a:gd name="T3" fmla="*/ 0 h 181"/>
              <a:gd name="T4" fmla="*/ 0 w 147"/>
              <a:gd name="T5" fmla="*/ 0 h 181"/>
              <a:gd name="T6" fmla="*/ 0 w 147"/>
              <a:gd name="T7" fmla="*/ 0 h 181"/>
              <a:gd name="T8" fmla="*/ 0 w 147"/>
              <a:gd name="T9" fmla="*/ 0 h 181"/>
              <a:gd name="T10" fmla="*/ 0 w 147"/>
              <a:gd name="T11" fmla="*/ 0 h 1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7"/>
              <a:gd name="T19" fmla="*/ 0 h 181"/>
              <a:gd name="T20" fmla="*/ 147 w 147"/>
              <a:gd name="T21" fmla="*/ 181 h 18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7" h="181">
                <a:moveTo>
                  <a:pt x="23" y="6"/>
                </a:moveTo>
                <a:lnTo>
                  <a:pt x="147" y="17"/>
                </a:lnTo>
                <a:lnTo>
                  <a:pt x="136" y="101"/>
                </a:lnTo>
                <a:lnTo>
                  <a:pt x="57" y="181"/>
                </a:lnTo>
                <a:lnTo>
                  <a:pt x="0" y="174"/>
                </a:lnTo>
                <a:lnTo>
                  <a:pt x="23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7" name="Freeform 87"/>
          <p:cNvSpPr>
            <a:spLocks/>
          </p:cNvSpPr>
          <p:nvPr/>
        </p:nvSpPr>
        <p:spPr bwMode="auto">
          <a:xfrm>
            <a:off x="1345764" y="5641617"/>
            <a:ext cx="46664" cy="64327"/>
          </a:xfrm>
          <a:custGeom>
            <a:avLst/>
            <a:gdLst>
              <a:gd name="T0" fmla="*/ 0 w 164"/>
              <a:gd name="T1" fmla="*/ 0 h 245"/>
              <a:gd name="T2" fmla="*/ 0 w 164"/>
              <a:gd name="T3" fmla="*/ 0 h 245"/>
              <a:gd name="T4" fmla="*/ 0 w 164"/>
              <a:gd name="T5" fmla="*/ 0 h 245"/>
              <a:gd name="T6" fmla="*/ 0 w 164"/>
              <a:gd name="T7" fmla="*/ 0 h 245"/>
              <a:gd name="T8" fmla="*/ 0 w 164"/>
              <a:gd name="T9" fmla="*/ 0 h 245"/>
              <a:gd name="T10" fmla="*/ 0 w 164"/>
              <a:gd name="T11" fmla="*/ 0 h 245"/>
              <a:gd name="T12" fmla="*/ 0 w 164"/>
              <a:gd name="T13" fmla="*/ 0 h 245"/>
              <a:gd name="T14" fmla="*/ 0 w 164"/>
              <a:gd name="T15" fmla="*/ 0 h 2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4"/>
              <a:gd name="T25" fmla="*/ 0 h 245"/>
              <a:gd name="T26" fmla="*/ 164 w 164"/>
              <a:gd name="T27" fmla="*/ 245 h 24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4" h="245">
                <a:moveTo>
                  <a:pt x="35" y="6"/>
                </a:moveTo>
                <a:lnTo>
                  <a:pt x="124" y="0"/>
                </a:lnTo>
                <a:lnTo>
                  <a:pt x="164" y="108"/>
                </a:lnTo>
                <a:lnTo>
                  <a:pt x="164" y="217"/>
                </a:lnTo>
                <a:lnTo>
                  <a:pt x="118" y="245"/>
                </a:lnTo>
                <a:lnTo>
                  <a:pt x="52" y="240"/>
                </a:lnTo>
                <a:lnTo>
                  <a:pt x="0" y="97"/>
                </a:lnTo>
                <a:lnTo>
                  <a:pt x="46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8" name="Freeform 88"/>
          <p:cNvSpPr>
            <a:spLocks/>
          </p:cNvSpPr>
          <p:nvPr/>
        </p:nvSpPr>
        <p:spPr bwMode="auto">
          <a:xfrm>
            <a:off x="1366503" y="4811319"/>
            <a:ext cx="63515" cy="54797"/>
          </a:xfrm>
          <a:custGeom>
            <a:avLst/>
            <a:gdLst>
              <a:gd name="T0" fmla="*/ 0 w 226"/>
              <a:gd name="T1" fmla="*/ 0 h 209"/>
              <a:gd name="T2" fmla="*/ 0 w 226"/>
              <a:gd name="T3" fmla="*/ 0 h 209"/>
              <a:gd name="T4" fmla="*/ 0 w 226"/>
              <a:gd name="T5" fmla="*/ 0 h 209"/>
              <a:gd name="T6" fmla="*/ 0 w 226"/>
              <a:gd name="T7" fmla="*/ 0 h 209"/>
              <a:gd name="T8" fmla="*/ 0 w 226"/>
              <a:gd name="T9" fmla="*/ 0 h 209"/>
              <a:gd name="T10" fmla="*/ 0 w 226"/>
              <a:gd name="T11" fmla="*/ 0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6"/>
              <a:gd name="T19" fmla="*/ 0 h 209"/>
              <a:gd name="T20" fmla="*/ 226 w 226"/>
              <a:gd name="T21" fmla="*/ 209 h 2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6" h="209">
                <a:moveTo>
                  <a:pt x="6" y="124"/>
                </a:moveTo>
                <a:lnTo>
                  <a:pt x="91" y="0"/>
                </a:lnTo>
                <a:lnTo>
                  <a:pt x="226" y="6"/>
                </a:lnTo>
                <a:lnTo>
                  <a:pt x="226" y="209"/>
                </a:lnTo>
                <a:lnTo>
                  <a:pt x="28" y="203"/>
                </a:lnTo>
                <a:lnTo>
                  <a:pt x="0" y="124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9" name="Freeform 89"/>
          <p:cNvSpPr>
            <a:spLocks/>
          </p:cNvSpPr>
          <p:nvPr/>
        </p:nvSpPr>
        <p:spPr bwMode="auto">
          <a:xfrm>
            <a:off x="1389835" y="4743418"/>
            <a:ext cx="49256" cy="36929"/>
          </a:xfrm>
          <a:custGeom>
            <a:avLst/>
            <a:gdLst>
              <a:gd name="T0" fmla="*/ 0 w 171"/>
              <a:gd name="T1" fmla="*/ 0 h 141"/>
              <a:gd name="T2" fmla="*/ 0 w 171"/>
              <a:gd name="T3" fmla="*/ 0 h 141"/>
              <a:gd name="T4" fmla="*/ 0 w 171"/>
              <a:gd name="T5" fmla="*/ 0 h 141"/>
              <a:gd name="T6" fmla="*/ 0 w 171"/>
              <a:gd name="T7" fmla="*/ 0 h 141"/>
              <a:gd name="T8" fmla="*/ 0 w 171"/>
              <a:gd name="T9" fmla="*/ 0 h 141"/>
              <a:gd name="T10" fmla="*/ 0 w 171"/>
              <a:gd name="T11" fmla="*/ 0 h 1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1"/>
              <a:gd name="T19" fmla="*/ 0 h 141"/>
              <a:gd name="T20" fmla="*/ 171 w 171"/>
              <a:gd name="T21" fmla="*/ 141 h 1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1" h="141">
                <a:moveTo>
                  <a:pt x="0" y="101"/>
                </a:moveTo>
                <a:lnTo>
                  <a:pt x="0" y="0"/>
                </a:lnTo>
                <a:lnTo>
                  <a:pt x="154" y="0"/>
                </a:lnTo>
                <a:lnTo>
                  <a:pt x="171" y="118"/>
                </a:lnTo>
                <a:lnTo>
                  <a:pt x="86" y="141"/>
                </a:lnTo>
                <a:lnTo>
                  <a:pt x="0" y="96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0" name="Freeform 90"/>
          <p:cNvSpPr>
            <a:spLocks/>
          </p:cNvSpPr>
          <p:nvPr/>
        </p:nvSpPr>
        <p:spPr bwMode="auto">
          <a:xfrm>
            <a:off x="1314654" y="4777964"/>
            <a:ext cx="51849" cy="54797"/>
          </a:xfrm>
          <a:custGeom>
            <a:avLst/>
            <a:gdLst>
              <a:gd name="T0" fmla="*/ 0 w 181"/>
              <a:gd name="T1" fmla="*/ 0 h 214"/>
              <a:gd name="T2" fmla="*/ 0 w 181"/>
              <a:gd name="T3" fmla="*/ 0 h 214"/>
              <a:gd name="T4" fmla="*/ 0 w 181"/>
              <a:gd name="T5" fmla="*/ 0 h 214"/>
              <a:gd name="T6" fmla="*/ 0 w 181"/>
              <a:gd name="T7" fmla="*/ 0 h 214"/>
              <a:gd name="T8" fmla="*/ 0 w 181"/>
              <a:gd name="T9" fmla="*/ 0 h 214"/>
              <a:gd name="T10" fmla="*/ 0 w 181"/>
              <a:gd name="T11" fmla="*/ 0 h 214"/>
              <a:gd name="T12" fmla="*/ 0 w 181"/>
              <a:gd name="T13" fmla="*/ 0 h 2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1"/>
              <a:gd name="T22" fmla="*/ 0 h 214"/>
              <a:gd name="T23" fmla="*/ 181 w 181"/>
              <a:gd name="T24" fmla="*/ 214 h 2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1" h="214">
                <a:moveTo>
                  <a:pt x="113" y="4"/>
                </a:moveTo>
                <a:lnTo>
                  <a:pt x="0" y="163"/>
                </a:lnTo>
                <a:lnTo>
                  <a:pt x="69" y="214"/>
                </a:lnTo>
                <a:lnTo>
                  <a:pt x="113" y="209"/>
                </a:lnTo>
                <a:lnTo>
                  <a:pt x="181" y="105"/>
                </a:lnTo>
                <a:lnTo>
                  <a:pt x="175" y="33"/>
                </a:lnTo>
                <a:lnTo>
                  <a:pt x="118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1" name="Freeform 91"/>
          <p:cNvSpPr>
            <a:spLocks/>
          </p:cNvSpPr>
          <p:nvPr/>
        </p:nvSpPr>
        <p:spPr bwMode="auto">
          <a:xfrm>
            <a:off x="1323728" y="4743418"/>
            <a:ext cx="41479" cy="28590"/>
          </a:xfrm>
          <a:custGeom>
            <a:avLst/>
            <a:gdLst>
              <a:gd name="T0" fmla="*/ 0 w 147"/>
              <a:gd name="T1" fmla="*/ 0 h 108"/>
              <a:gd name="T2" fmla="*/ 0 w 147"/>
              <a:gd name="T3" fmla="*/ 0 h 108"/>
              <a:gd name="T4" fmla="*/ 0 w 147"/>
              <a:gd name="T5" fmla="*/ 0 h 108"/>
              <a:gd name="T6" fmla="*/ 0 w 147"/>
              <a:gd name="T7" fmla="*/ 0 h 108"/>
              <a:gd name="T8" fmla="*/ 0 w 147"/>
              <a:gd name="T9" fmla="*/ 0 h 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7"/>
              <a:gd name="T16" fmla="*/ 0 h 108"/>
              <a:gd name="T17" fmla="*/ 147 w 147"/>
              <a:gd name="T18" fmla="*/ 108 h 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7" h="108">
                <a:moveTo>
                  <a:pt x="11" y="23"/>
                </a:moveTo>
                <a:lnTo>
                  <a:pt x="147" y="0"/>
                </a:lnTo>
                <a:lnTo>
                  <a:pt x="101" y="108"/>
                </a:lnTo>
                <a:lnTo>
                  <a:pt x="0" y="102"/>
                </a:lnTo>
                <a:lnTo>
                  <a:pt x="5" y="23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2" name="Freeform 92"/>
          <p:cNvSpPr>
            <a:spLocks/>
          </p:cNvSpPr>
          <p:nvPr/>
        </p:nvSpPr>
        <p:spPr bwMode="auto">
          <a:xfrm>
            <a:off x="890791" y="4974520"/>
            <a:ext cx="37590" cy="33355"/>
          </a:xfrm>
          <a:custGeom>
            <a:avLst/>
            <a:gdLst>
              <a:gd name="T0" fmla="*/ 0 w 130"/>
              <a:gd name="T1" fmla="*/ 0 h 125"/>
              <a:gd name="T2" fmla="*/ 0 w 130"/>
              <a:gd name="T3" fmla="*/ 0 h 125"/>
              <a:gd name="T4" fmla="*/ 0 w 130"/>
              <a:gd name="T5" fmla="*/ 0 h 125"/>
              <a:gd name="T6" fmla="*/ 0 w 130"/>
              <a:gd name="T7" fmla="*/ 0 h 125"/>
              <a:gd name="T8" fmla="*/ 0 w 130"/>
              <a:gd name="T9" fmla="*/ 0 h 1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"/>
              <a:gd name="T16" fmla="*/ 0 h 125"/>
              <a:gd name="T17" fmla="*/ 130 w 130"/>
              <a:gd name="T18" fmla="*/ 125 h 1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" h="125">
                <a:moveTo>
                  <a:pt x="11" y="5"/>
                </a:moveTo>
                <a:lnTo>
                  <a:pt x="130" y="0"/>
                </a:lnTo>
                <a:lnTo>
                  <a:pt x="90" y="112"/>
                </a:lnTo>
                <a:lnTo>
                  <a:pt x="0" y="125"/>
                </a:lnTo>
                <a:lnTo>
                  <a:pt x="11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3" name="Freeform 93"/>
          <p:cNvSpPr>
            <a:spLocks/>
          </p:cNvSpPr>
          <p:nvPr/>
        </p:nvSpPr>
        <p:spPr bwMode="auto">
          <a:xfrm>
            <a:off x="526553" y="1880857"/>
            <a:ext cx="396643" cy="623021"/>
          </a:xfrm>
          <a:custGeom>
            <a:avLst/>
            <a:gdLst>
              <a:gd name="T0" fmla="*/ 0 w 1405"/>
              <a:gd name="T1" fmla="*/ 0 h 2395"/>
              <a:gd name="T2" fmla="*/ 0 w 1405"/>
              <a:gd name="T3" fmla="*/ 0 h 2395"/>
              <a:gd name="T4" fmla="*/ 0 w 1405"/>
              <a:gd name="T5" fmla="*/ 0 h 2395"/>
              <a:gd name="T6" fmla="*/ 0 w 1405"/>
              <a:gd name="T7" fmla="*/ 0 h 2395"/>
              <a:gd name="T8" fmla="*/ 0 w 1405"/>
              <a:gd name="T9" fmla="*/ 0 h 2395"/>
              <a:gd name="T10" fmla="*/ 0 w 1405"/>
              <a:gd name="T11" fmla="*/ 0 h 2395"/>
              <a:gd name="T12" fmla="*/ 0 w 1405"/>
              <a:gd name="T13" fmla="*/ 0 h 2395"/>
              <a:gd name="T14" fmla="*/ 0 w 1405"/>
              <a:gd name="T15" fmla="*/ 0 h 2395"/>
              <a:gd name="T16" fmla="*/ 0 w 1405"/>
              <a:gd name="T17" fmla="*/ 0 h 2395"/>
              <a:gd name="T18" fmla="*/ 0 w 1405"/>
              <a:gd name="T19" fmla="*/ 0 h 2395"/>
              <a:gd name="T20" fmla="*/ 0 w 1405"/>
              <a:gd name="T21" fmla="*/ 0 h 2395"/>
              <a:gd name="T22" fmla="*/ 0 w 1405"/>
              <a:gd name="T23" fmla="*/ 0 h 2395"/>
              <a:gd name="T24" fmla="*/ 0 w 1405"/>
              <a:gd name="T25" fmla="*/ 0 h 2395"/>
              <a:gd name="T26" fmla="*/ 0 w 1405"/>
              <a:gd name="T27" fmla="*/ 0 h 2395"/>
              <a:gd name="T28" fmla="*/ 0 w 1405"/>
              <a:gd name="T29" fmla="*/ 0 h 2395"/>
              <a:gd name="T30" fmla="*/ 0 w 1405"/>
              <a:gd name="T31" fmla="*/ 0 h 2395"/>
              <a:gd name="T32" fmla="*/ 0 w 1405"/>
              <a:gd name="T33" fmla="*/ 0 h 2395"/>
              <a:gd name="T34" fmla="*/ 0 w 1405"/>
              <a:gd name="T35" fmla="*/ 0 h 2395"/>
              <a:gd name="T36" fmla="*/ 0 w 1405"/>
              <a:gd name="T37" fmla="*/ 0 h 2395"/>
              <a:gd name="T38" fmla="*/ 0 w 1405"/>
              <a:gd name="T39" fmla="*/ 0 h 2395"/>
              <a:gd name="T40" fmla="*/ 0 w 1405"/>
              <a:gd name="T41" fmla="*/ 0 h 2395"/>
              <a:gd name="T42" fmla="*/ 0 w 1405"/>
              <a:gd name="T43" fmla="*/ 0 h 2395"/>
              <a:gd name="T44" fmla="*/ 0 w 1405"/>
              <a:gd name="T45" fmla="*/ 0 h 2395"/>
              <a:gd name="T46" fmla="*/ 0 w 1405"/>
              <a:gd name="T47" fmla="*/ 0 h 2395"/>
              <a:gd name="T48" fmla="*/ 0 w 1405"/>
              <a:gd name="T49" fmla="*/ 0 h 2395"/>
              <a:gd name="T50" fmla="*/ 0 w 1405"/>
              <a:gd name="T51" fmla="*/ 0 h 2395"/>
              <a:gd name="T52" fmla="*/ 0 w 1405"/>
              <a:gd name="T53" fmla="*/ 0 h 2395"/>
              <a:gd name="T54" fmla="*/ 0 w 1405"/>
              <a:gd name="T55" fmla="*/ 0 h 2395"/>
              <a:gd name="T56" fmla="*/ 0 w 1405"/>
              <a:gd name="T57" fmla="*/ 0 h 2395"/>
              <a:gd name="T58" fmla="*/ 0 w 1405"/>
              <a:gd name="T59" fmla="*/ 0 h 2395"/>
              <a:gd name="T60" fmla="*/ 0 w 1405"/>
              <a:gd name="T61" fmla="*/ 0 h 2395"/>
              <a:gd name="T62" fmla="*/ 0 w 1405"/>
              <a:gd name="T63" fmla="*/ 0 h 2395"/>
              <a:gd name="T64" fmla="*/ 0 w 1405"/>
              <a:gd name="T65" fmla="*/ 0 h 2395"/>
              <a:gd name="T66" fmla="*/ 0 w 1405"/>
              <a:gd name="T67" fmla="*/ 0 h 2395"/>
              <a:gd name="T68" fmla="*/ 0 w 1405"/>
              <a:gd name="T69" fmla="*/ 0 h 23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405"/>
              <a:gd name="T106" fmla="*/ 0 h 2395"/>
              <a:gd name="T107" fmla="*/ 1405 w 1405"/>
              <a:gd name="T108" fmla="*/ 2395 h 239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405" h="2395">
                <a:moveTo>
                  <a:pt x="1263" y="188"/>
                </a:moveTo>
                <a:lnTo>
                  <a:pt x="1039" y="177"/>
                </a:lnTo>
                <a:lnTo>
                  <a:pt x="909" y="118"/>
                </a:lnTo>
                <a:lnTo>
                  <a:pt x="909" y="36"/>
                </a:lnTo>
                <a:lnTo>
                  <a:pt x="720" y="23"/>
                </a:lnTo>
                <a:lnTo>
                  <a:pt x="649" y="0"/>
                </a:lnTo>
                <a:lnTo>
                  <a:pt x="661" y="106"/>
                </a:lnTo>
                <a:lnTo>
                  <a:pt x="507" y="247"/>
                </a:lnTo>
                <a:lnTo>
                  <a:pt x="437" y="460"/>
                </a:lnTo>
                <a:lnTo>
                  <a:pt x="484" y="790"/>
                </a:lnTo>
                <a:lnTo>
                  <a:pt x="296" y="1050"/>
                </a:lnTo>
                <a:lnTo>
                  <a:pt x="366" y="1392"/>
                </a:lnTo>
                <a:lnTo>
                  <a:pt x="249" y="1440"/>
                </a:lnTo>
                <a:lnTo>
                  <a:pt x="0" y="1428"/>
                </a:lnTo>
                <a:lnTo>
                  <a:pt x="95" y="1746"/>
                </a:lnTo>
                <a:lnTo>
                  <a:pt x="319" y="1757"/>
                </a:lnTo>
                <a:lnTo>
                  <a:pt x="272" y="1841"/>
                </a:lnTo>
                <a:lnTo>
                  <a:pt x="355" y="2112"/>
                </a:lnTo>
                <a:lnTo>
                  <a:pt x="366" y="2359"/>
                </a:lnTo>
                <a:lnTo>
                  <a:pt x="507" y="2382"/>
                </a:lnTo>
                <a:lnTo>
                  <a:pt x="543" y="2395"/>
                </a:lnTo>
                <a:lnTo>
                  <a:pt x="779" y="2300"/>
                </a:lnTo>
                <a:lnTo>
                  <a:pt x="944" y="2395"/>
                </a:lnTo>
                <a:lnTo>
                  <a:pt x="991" y="2359"/>
                </a:lnTo>
                <a:lnTo>
                  <a:pt x="849" y="2088"/>
                </a:lnTo>
                <a:lnTo>
                  <a:pt x="980" y="1970"/>
                </a:lnTo>
                <a:lnTo>
                  <a:pt x="897" y="1723"/>
                </a:lnTo>
                <a:lnTo>
                  <a:pt x="991" y="1381"/>
                </a:lnTo>
                <a:lnTo>
                  <a:pt x="921" y="1298"/>
                </a:lnTo>
                <a:lnTo>
                  <a:pt x="921" y="849"/>
                </a:lnTo>
                <a:lnTo>
                  <a:pt x="1062" y="838"/>
                </a:lnTo>
                <a:lnTo>
                  <a:pt x="1133" y="921"/>
                </a:lnTo>
                <a:lnTo>
                  <a:pt x="1333" y="944"/>
                </a:lnTo>
                <a:lnTo>
                  <a:pt x="1405" y="849"/>
                </a:lnTo>
                <a:lnTo>
                  <a:pt x="1274" y="177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4" name="Freeform 94"/>
          <p:cNvSpPr>
            <a:spLocks/>
          </p:cNvSpPr>
          <p:nvPr/>
        </p:nvSpPr>
        <p:spPr bwMode="auto">
          <a:xfrm>
            <a:off x="1934247" y="2478862"/>
            <a:ext cx="173693" cy="162009"/>
          </a:xfrm>
          <a:custGeom>
            <a:avLst/>
            <a:gdLst>
              <a:gd name="T0" fmla="*/ 0 w 613"/>
              <a:gd name="T1" fmla="*/ 0 h 625"/>
              <a:gd name="T2" fmla="*/ 0 w 613"/>
              <a:gd name="T3" fmla="*/ 0 h 625"/>
              <a:gd name="T4" fmla="*/ 0 w 613"/>
              <a:gd name="T5" fmla="*/ 0 h 625"/>
              <a:gd name="T6" fmla="*/ 0 w 613"/>
              <a:gd name="T7" fmla="*/ 0 h 625"/>
              <a:gd name="T8" fmla="*/ 0 w 613"/>
              <a:gd name="T9" fmla="*/ 0 h 625"/>
              <a:gd name="T10" fmla="*/ 0 w 613"/>
              <a:gd name="T11" fmla="*/ 0 h 625"/>
              <a:gd name="T12" fmla="*/ 0 w 613"/>
              <a:gd name="T13" fmla="*/ 0 h 6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13"/>
              <a:gd name="T22" fmla="*/ 0 h 625"/>
              <a:gd name="T23" fmla="*/ 613 w 613"/>
              <a:gd name="T24" fmla="*/ 625 h 62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13" h="625">
                <a:moveTo>
                  <a:pt x="0" y="12"/>
                </a:moveTo>
                <a:lnTo>
                  <a:pt x="178" y="0"/>
                </a:lnTo>
                <a:lnTo>
                  <a:pt x="354" y="70"/>
                </a:lnTo>
                <a:lnTo>
                  <a:pt x="378" y="213"/>
                </a:lnTo>
                <a:lnTo>
                  <a:pt x="425" y="389"/>
                </a:lnTo>
                <a:lnTo>
                  <a:pt x="520" y="566"/>
                </a:lnTo>
                <a:lnTo>
                  <a:pt x="613" y="625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5" name="Freeform 95"/>
          <p:cNvSpPr>
            <a:spLocks/>
          </p:cNvSpPr>
          <p:nvPr/>
        </p:nvSpPr>
        <p:spPr bwMode="auto">
          <a:xfrm>
            <a:off x="2711979" y="2920814"/>
            <a:ext cx="243689" cy="95300"/>
          </a:xfrm>
          <a:custGeom>
            <a:avLst/>
            <a:gdLst>
              <a:gd name="T0" fmla="*/ 0 w 860"/>
              <a:gd name="T1" fmla="*/ 0 h 367"/>
              <a:gd name="T2" fmla="*/ 0 w 860"/>
              <a:gd name="T3" fmla="*/ 0 h 367"/>
              <a:gd name="T4" fmla="*/ 0 w 860"/>
              <a:gd name="T5" fmla="*/ 0 h 367"/>
              <a:gd name="T6" fmla="*/ 0 w 860"/>
              <a:gd name="T7" fmla="*/ 0 h 367"/>
              <a:gd name="T8" fmla="*/ 0 w 860"/>
              <a:gd name="T9" fmla="*/ 0 h 367"/>
              <a:gd name="T10" fmla="*/ 0 w 860"/>
              <a:gd name="T11" fmla="*/ 0 h 367"/>
              <a:gd name="T12" fmla="*/ 0 w 860"/>
              <a:gd name="T13" fmla="*/ 0 h 367"/>
              <a:gd name="T14" fmla="*/ 0 w 860"/>
              <a:gd name="T15" fmla="*/ 0 h 367"/>
              <a:gd name="T16" fmla="*/ 0 w 860"/>
              <a:gd name="T17" fmla="*/ 0 h 367"/>
              <a:gd name="T18" fmla="*/ 0 w 860"/>
              <a:gd name="T19" fmla="*/ 0 h 367"/>
              <a:gd name="T20" fmla="*/ 0 w 860"/>
              <a:gd name="T21" fmla="*/ 0 h 3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0"/>
              <a:gd name="T34" fmla="*/ 0 h 367"/>
              <a:gd name="T35" fmla="*/ 860 w 860"/>
              <a:gd name="T36" fmla="*/ 367 h 3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0" h="367">
                <a:moveTo>
                  <a:pt x="0" y="367"/>
                </a:moveTo>
                <a:lnTo>
                  <a:pt x="105" y="272"/>
                </a:lnTo>
                <a:lnTo>
                  <a:pt x="152" y="225"/>
                </a:lnTo>
                <a:lnTo>
                  <a:pt x="306" y="249"/>
                </a:lnTo>
                <a:lnTo>
                  <a:pt x="400" y="260"/>
                </a:lnTo>
                <a:lnTo>
                  <a:pt x="448" y="177"/>
                </a:lnTo>
                <a:lnTo>
                  <a:pt x="459" y="131"/>
                </a:lnTo>
                <a:lnTo>
                  <a:pt x="553" y="107"/>
                </a:lnTo>
                <a:lnTo>
                  <a:pt x="672" y="166"/>
                </a:lnTo>
                <a:lnTo>
                  <a:pt x="813" y="107"/>
                </a:lnTo>
                <a:lnTo>
                  <a:pt x="860" y="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6" name="Line 96"/>
          <p:cNvSpPr>
            <a:spLocks noChangeShapeType="1"/>
          </p:cNvSpPr>
          <p:nvPr/>
        </p:nvSpPr>
        <p:spPr bwMode="auto">
          <a:xfrm flipH="1">
            <a:off x="1921285" y="3452109"/>
            <a:ext cx="59626" cy="113168"/>
          </a:xfrm>
          <a:prstGeom prst="line">
            <a:avLst/>
          </a:pr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7" name="Freeform 97"/>
          <p:cNvSpPr>
            <a:spLocks/>
          </p:cNvSpPr>
          <p:nvPr/>
        </p:nvSpPr>
        <p:spPr bwMode="auto">
          <a:xfrm>
            <a:off x="1007450" y="4914957"/>
            <a:ext cx="45368" cy="187025"/>
          </a:xfrm>
          <a:custGeom>
            <a:avLst/>
            <a:gdLst>
              <a:gd name="T0" fmla="*/ 0 w 164"/>
              <a:gd name="T1" fmla="*/ 0 h 720"/>
              <a:gd name="T2" fmla="*/ 0 w 164"/>
              <a:gd name="T3" fmla="*/ 0 h 720"/>
              <a:gd name="T4" fmla="*/ 0 w 164"/>
              <a:gd name="T5" fmla="*/ 0 h 720"/>
              <a:gd name="T6" fmla="*/ 0 w 164"/>
              <a:gd name="T7" fmla="*/ 0 h 720"/>
              <a:gd name="T8" fmla="*/ 0 w 164"/>
              <a:gd name="T9" fmla="*/ 0 h 720"/>
              <a:gd name="T10" fmla="*/ 0 w 164"/>
              <a:gd name="T11" fmla="*/ 0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"/>
              <a:gd name="T19" fmla="*/ 0 h 720"/>
              <a:gd name="T20" fmla="*/ 164 w 164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" h="720">
                <a:moveTo>
                  <a:pt x="34" y="0"/>
                </a:moveTo>
                <a:lnTo>
                  <a:pt x="47" y="260"/>
                </a:lnTo>
                <a:lnTo>
                  <a:pt x="10" y="342"/>
                </a:lnTo>
                <a:lnTo>
                  <a:pt x="0" y="414"/>
                </a:lnTo>
                <a:lnTo>
                  <a:pt x="70" y="437"/>
                </a:lnTo>
                <a:lnTo>
                  <a:pt x="164" y="720"/>
                </a:lnTo>
              </a:path>
            </a:pathLst>
          </a:custGeom>
          <a:noFill/>
          <a:ln w="26988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8" name="Line 99"/>
          <p:cNvSpPr>
            <a:spLocks noChangeShapeType="1"/>
          </p:cNvSpPr>
          <p:nvPr/>
        </p:nvSpPr>
        <p:spPr bwMode="auto">
          <a:xfrm flipV="1">
            <a:off x="1522049" y="3565276"/>
            <a:ext cx="1906951" cy="2144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39A6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29000" y="2707944"/>
            <a:ext cx="5181600" cy="21698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Center</a:t>
            </a:r>
            <a:r>
              <a:rPr lang="th-TH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- กรมอนามัย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CM </a:t>
            </a:r>
            <a:r>
              <a:rPr lang="th-TH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ของกรมอนามัยติดต่อกลับ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</a:pPr>
            <a:r>
              <a:rPr lang="th-TH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เพื่อทบทวนประวัติ  ประเมินความเสี่ยง และ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</a:pPr>
            <a:r>
              <a:rPr lang="th-TH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แนะนำ/ประสานงานการดูแลแม่และเด็ก</a:t>
            </a:r>
            <a:endParaRPr lang="en-US" sz="27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 marL="457200" indent="-457200">
              <a:buClr>
                <a:schemeClr val="accent3">
                  <a:lumMod val="75000"/>
                </a:schemeClr>
              </a:buClr>
            </a:pPr>
            <a:r>
              <a:rPr lang="th-TH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ติดตามการตรวจเลือดลูก </a:t>
            </a: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EID</a:t>
            </a:r>
            <a:endParaRPr lang="en-US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394880" y="1600200"/>
            <a:ext cx="5215719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หญิงติดเชื้อเอชไอวีคลอด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(5000/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yr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)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1" name="Down Arrow 100"/>
          <p:cNvSpPr/>
          <p:nvPr/>
        </p:nvSpPr>
        <p:spPr>
          <a:xfrm>
            <a:off x="5486400" y="2146506"/>
            <a:ext cx="457200" cy="53963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29000" y="6096000"/>
            <a:ext cx="518160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ACC Database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3" name="Down Arrow 102"/>
          <p:cNvSpPr/>
          <p:nvPr/>
        </p:nvSpPr>
        <p:spPr>
          <a:xfrm>
            <a:off x="5638800" y="5257800"/>
            <a:ext cx="381000" cy="355713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28600" y="63362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ข้อมูลจาก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TUC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28600" y="6324600"/>
            <a:ext cx="1752600" cy="369332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ข้อมูลจาก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TUC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34926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enamed_Admin\Documents\Backup 14 Nov 12\Telework\PEDN\Pediatric cure\Protocol\H_july_2013V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304800"/>
            <a:ext cx="5004955" cy="647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25486" y="676979"/>
            <a:ext cx="85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2133600" y="3326922"/>
            <a:ext cx="914400" cy="1321278"/>
            <a:chOff x="2133600" y="3352800"/>
            <a:chExt cx="914400" cy="1321278"/>
          </a:xfrm>
        </p:grpSpPr>
        <p:sp>
          <p:nvSpPr>
            <p:cNvPr id="6" name="Rectangle 5"/>
            <p:cNvSpPr/>
            <p:nvPr/>
          </p:nvSpPr>
          <p:spPr>
            <a:xfrm>
              <a:off x="2133600" y="4267200"/>
              <a:ext cx="914400" cy="4068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  <a:latin typeface="CordiaUPC" pitchFamily="34" charset="-34"/>
                  <a:cs typeface="CordiaUPC" pitchFamily="34" charset="-34"/>
                </a:rPr>
                <a:t>HIVNAT</a:t>
              </a:r>
            </a:p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CordiaUPC" pitchFamily="34" charset="-34"/>
                  <a:cs typeface="CordiaUPC" pitchFamily="34" charset="-34"/>
                </a:rPr>
                <a:t>Prov</a:t>
              </a:r>
              <a:r>
                <a:rPr lang="en-US" sz="1400" dirty="0" smtClean="0">
                  <a:solidFill>
                    <a:schemeClr val="tx1"/>
                  </a:solidFill>
                  <a:latin typeface="CordiaUPC" pitchFamily="34" charset="-34"/>
                  <a:cs typeface="CordiaUPC" pitchFamily="34" charset="-34"/>
                </a:rPr>
                <a:t> = 5 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362200" y="3352800"/>
              <a:ext cx="0" cy="914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0"/>
          <p:cNvGrpSpPr/>
          <p:nvPr/>
        </p:nvGrpSpPr>
        <p:grpSpPr>
          <a:xfrm>
            <a:off x="5429250" y="1752600"/>
            <a:ext cx="3181350" cy="3797193"/>
            <a:chOff x="5955393" y="434876"/>
            <a:chExt cx="2828925" cy="3168013"/>
          </a:xfrm>
        </p:grpSpPr>
        <p:sp>
          <p:nvSpPr>
            <p:cNvPr id="5" name="5-Point Star 4"/>
            <p:cNvSpPr/>
            <p:nvPr/>
          </p:nvSpPr>
          <p:spPr>
            <a:xfrm>
              <a:off x="6006213" y="582815"/>
              <a:ext cx="135517" cy="165552"/>
            </a:xfrm>
            <a:prstGeom prst="star5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41118" y="434876"/>
              <a:ext cx="2743200" cy="3168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7663">
                <a:lnSpc>
                  <a:spcPct val="150000"/>
                </a:lnSpc>
              </a:pPr>
              <a:r>
                <a:rPr lang="en-US" b="1" dirty="0" smtClean="0">
                  <a:solidFill>
                    <a:schemeClr val="bg1"/>
                  </a:solidFill>
                  <a:latin typeface="CordiaUPC" pitchFamily="34" charset="-34"/>
                  <a:cs typeface="CordiaUPC" pitchFamily="34" charset="-34"/>
                </a:rPr>
                <a:t>Pediatric HIV Centers: referral site, training and networking with provincial hospitals in the region</a:t>
              </a:r>
            </a:p>
            <a:p>
              <a:pPr marL="347663">
                <a:lnSpc>
                  <a:spcPct val="150000"/>
                </a:lnSpc>
              </a:pPr>
              <a:r>
                <a:rPr lang="en-US" b="1" dirty="0" smtClean="0">
                  <a:solidFill>
                    <a:schemeClr val="bg1"/>
                  </a:solidFill>
                  <a:latin typeface="CordiaUPC" pitchFamily="34" charset="-34"/>
                  <a:cs typeface="CordiaUPC" pitchFamily="34" charset="-34"/>
                </a:rPr>
                <a:t>Provincial hospitals: referral site and networking with their community hospitals in the province</a:t>
              </a:r>
            </a:p>
            <a:p>
              <a:pPr marL="347663" indent="-347663">
                <a:lnSpc>
                  <a:spcPct val="150000"/>
                </a:lnSpc>
              </a:pPr>
              <a:r>
                <a:rPr lang="en-US" b="1" u="sng" dirty="0" smtClean="0">
                  <a:solidFill>
                    <a:schemeClr val="bg1"/>
                  </a:solidFill>
                  <a:latin typeface="CordiaUPC" pitchFamily="34" charset="-34"/>
                  <a:cs typeface="CordiaUPC" pitchFamily="34" charset="-34"/>
                </a:rPr>
                <a:t>HIVNAT</a:t>
              </a:r>
              <a:r>
                <a:rPr lang="en-US" b="1" dirty="0" smtClean="0">
                  <a:solidFill>
                    <a:schemeClr val="bg1"/>
                  </a:solidFill>
                  <a:latin typeface="CordiaUPC" pitchFamily="34" charset="-34"/>
                  <a:cs typeface="CordiaUPC" pitchFamily="34" charset="-34"/>
                </a:rPr>
                <a:t>: a referral site and networking with Thai Red Cross and Bangkok Hospitals</a:t>
              </a:r>
              <a:endParaRPr lang="en-US" b="1" dirty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5393" y="1795187"/>
              <a:ext cx="419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+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081154" y="762000"/>
            <a:ext cx="3910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Pediatric HIV i-ACC Networks</a:t>
            </a:r>
            <a:endParaRPr lang="en-US" sz="32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5181600"/>
            <a:ext cx="14478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HY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Prov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= 14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68868"/>
            <a:ext cx="143567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CRP</a:t>
            </a:r>
            <a:r>
              <a:rPr lang="th-TH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Prov</a:t>
            </a: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=1</a:t>
            </a:r>
            <a:r>
              <a:rPr lang="en-US" b="1" dirty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3800" y="1030069"/>
            <a:ext cx="12192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SNR 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Prov</a:t>
            </a: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= 20</a:t>
            </a:r>
            <a:endParaRPr lang="en-US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3316069"/>
            <a:ext cx="11430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PCK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Prov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= 20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9000" y="6324600"/>
            <a:ext cx="1752600" cy="369332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ข้อมูลจาก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TUC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080138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M&amp;E for ACC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562072"/>
            <a:ext cx="2362200" cy="4616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ACC database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38900" y="2480526"/>
            <a:ext cx="2362200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NAP database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24072"/>
            <a:ext cx="3429000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Monthly activity report</a:t>
            </a:r>
            <a:endParaRPr lang="en-US" sz="24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247872"/>
            <a:ext cx="3429000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Data export</a:t>
            </a:r>
            <a:endParaRPr lang="en-US" sz="24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95500" y="3023737"/>
            <a:ext cx="0" cy="300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>
            <a:off x="6438900" y="2947537"/>
            <a:ext cx="0" cy="300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1615406"/>
            <a:ext cx="1137312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R-CM</a:t>
            </a:r>
            <a:endParaRPr lang="en-US" sz="24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1600200"/>
            <a:ext cx="3429000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CM</a:t>
            </a:r>
            <a:endParaRPr lang="en-US" sz="24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6" name="Straight Arrow Connector 5"/>
          <p:cNvCxnSpPr>
            <a:stCxn id="19" idx="2"/>
            <a:endCxn id="4" idx="0"/>
          </p:cNvCxnSpPr>
          <p:nvPr/>
        </p:nvCxnSpPr>
        <p:spPr>
          <a:xfrm flipH="1">
            <a:off x="2095500" y="2077071"/>
            <a:ext cx="1140156" cy="485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065004"/>
            <a:ext cx="8458200" cy="523220"/>
          </a:xfrm>
          <a:prstGeom prst="rect">
            <a:avLst/>
          </a:prstGeom>
          <a:solidFill>
            <a:srgbClr val="9F5FCF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ACC Advisory Committee &amp; Working Group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24" name="Straight Arrow Connector 23"/>
          <p:cNvCxnSpPr>
            <a:stCxn id="7" idx="2"/>
          </p:cNvCxnSpPr>
          <p:nvPr/>
        </p:nvCxnSpPr>
        <p:spPr>
          <a:xfrm>
            <a:off x="2095500" y="3785737"/>
            <a:ext cx="0" cy="1279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</p:cNvCxnSpPr>
          <p:nvPr/>
        </p:nvCxnSpPr>
        <p:spPr>
          <a:xfrm>
            <a:off x="6438900" y="3709537"/>
            <a:ext cx="0" cy="1355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24400" y="4009872"/>
            <a:ext cx="3429000" cy="46166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Outcomes reports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1623493"/>
            <a:ext cx="1371600" cy="461665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DOH - CM</a:t>
            </a:r>
            <a:endParaRPr lang="en-US" sz="24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1" name="Straight Arrow Connector 10"/>
          <p:cNvCxnSpPr>
            <a:stCxn id="20" idx="2"/>
            <a:endCxn id="4" idx="0"/>
          </p:cNvCxnSpPr>
          <p:nvPr/>
        </p:nvCxnSpPr>
        <p:spPr>
          <a:xfrm>
            <a:off x="1295400" y="2085158"/>
            <a:ext cx="800100" cy="476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39000" y="6324600"/>
            <a:ext cx="1752600" cy="369332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ข้อมูลจาก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TUC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2504858"/>
            <a:ext cx="2362200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PHIMS</a:t>
            </a:r>
          </a:p>
        </p:txBody>
      </p:sp>
      <p:cxnSp>
        <p:nvCxnSpPr>
          <p:cNvPr id="9" name="Elbow Connector 8"/>
          <p:cNvCxnSpPr>
            <a:stCxn id="21" idx="2"/>
            <a:endCxn id="25" idx="0"/>
          </p:cNvCxnSpPr>
          <p:nvPr/>
        </p:nvCxnSpPr>
        <p:spPr>
          <a:xfrm rot="5400000">
            <a:off x="5569704" y="1635661"/>
            <a:ext cx="442993" cy="1295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endCxn id="5" idx="0"/>
          </p:cNvCxnSpPr>
          <p:nvPr/>
        </p:nvCxnSpPr>
        <p:spPr>
          <a:xfrm>
            <a:off x="6438900" y="2237195"/>
            <a:ext cx="1181100" cy="24333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814650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M&amp;E for ACC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562072"/>
            <a:ext cx="2362200" cy="46166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ACC database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7800" y="2485872"/>
            <a:ext cx="2362200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NAP database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24072"/>
            <a:ext cx="34290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Monthly activity report</a:t>
            </a:r>
            <a:endParaRPr lang="en-US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3247872"/>
            <a:ext cx="34290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rdiaUPC" pitchFamily="34" charset="-34"/>
                <a:cs typeface="CordiaUPC" pitchFamily="34" charset="-34"/>
              </a:rPr>
              <a:t>C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linical data export</a:t>
            </a:r>
            <a:endParaRPr lang="en-US" b="1" dirty="0"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95500" y="3023737"/>
            <a:ext cx="0" cy="300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0"/>
          </p:cNvCxnSpPr>
          <p:nvPr/>
        </p:nvCxnSpPr>
        <p:spPr>
          <a:xfrm>
            <a:off x="6438900" y="2947537"/>
            <a:ext cx="0" cy="300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1600200"/>
            <a:ext cx="3429000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rdiaUPC" pitchFamily="34" charset="-34"/>
                <a:cs typeface="CordiaUPC" pitchFamily="34" charset="-34"/>
              </a:rPr>
              <a:t>H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CM</a:t>
            </a:r>
            <a:endParaRPr lang="en-US" b="1" dirty="0"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3" name="Straight Arrow Connector 12"/>
          <p:cNvCxnSpPr>
            <a:stCxn id="21" idx="2"/>
          </p:cNvCxnSpPr>
          <p:nvPr/>
        </p:nvCxnSpPr>
        <p:spPr>
          <a:xfrm>
            <a:off x="6438900" y="1969532"/>
            <a:ext cx="0" cy="516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065004"/>
            <a:ext cx="8458200" cy="369332"/>
          </a:xfrm>
          <a:prstGeom prst="rect">
            <a:avLst/>
          </a:prstGeom>
          <a:solidFill>
            <a:srgbClr val="9F5FC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ACC Advisory Committee &amp; Working Group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24" name="Straight Arrow Connector 23"/>
          <p:cNvCxnSpPr>
            <a:stCxn id="7" idx="2"/>
          </p:cNvCxnSpPr>
          <p:nvPr/>
        </p:nvCxnSpPr>
        <p:spPr>
          <a:xfrm>
            <a:off x="2095500" y="3693404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</p:cNvCxnSpPr>
          <p:nvPr/>
        </p:nvCxnSpPr>
        <p:spPr>
          <a:xfrm>
            <a:off x="6438900" y="3617204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24400" y="4009872"/>
            <a:ext cx="3429000" cy="369332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Outcomes reports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5035305"/>
            <a:ext cx="44958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Need approval from NHSO for monthly/quarterly data export (cohort of HIV+ mom &amp; children)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4204309"/>
            <a:ext cx="342900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Guide &amp; track active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How well PMTCT for </a:t>
            </a:r>
            <a:r>
              <a:rPr lang="en-US" b="1" dirty="0" err="1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HIV+ve</a:t>
            </a: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 mom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Determine risk </a:t>
            </a:r>
            <a:r>
              <a:rPr lang="en-US" b="1" dirty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for MTCT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How soon EID &amp; early ART in </a:t>
            </a:r>
            <a:r>
              <a:rPr lang="en-US" b="1" dirty="0" err="1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PCR+ve</a:t>
            </a:r>
            <a:r>
              <a:rPr lang="en-US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 infants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7000" y="1615406"/>
            <a:ext cx="1137312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RCM</a:t>
            </a:r>
            <a:endParaRPr lang="en-US" b="1" dirty="0"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2095500" y="1984738"/>
            <a:ext cx="1140156" cy="5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9600" y="1623493"/>
            <a:ext cx="1137312" cy="369332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DOH - CM</a:t>
            </a:r>
            <a:endParaRPr lang="en-US" b="1" dirty="0"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28" name="Straight Arrow Connector 27"/>
          <p:cNvCxnSpPr>
            <a:stCxn id="25" idx="2"/>
          </p:cNvCxnSpPr>
          <p:nvPr/>
        </p:nvCxnSpPr>
        <p:spPr>
          <a:xfrm>
            <a:off x="1178256" y="1992825"/>
            <a:ext cx="917244" cy="569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239000" y="6324600"/>
            <a:ext cx="1752600" cy="369332"/>
          </a:xfrm>
          <a:prstGeom prst="rect">
            <a:avLst/>
          </a:prstGeom>
          <a:ln w="1270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ข้อมูลจาก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TUC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6650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M&amp;E for ACC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0" y="1524000"/>
            <a:ext cx="2362200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ACC database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1524000"/>
            <a:ext cx="2362200" cy="46166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NAP database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896" y="2174080"/>
            <a:ext cx="3429000" cy="341632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number and where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HIV+ve</a:t>
            </a: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 mom giving births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Classification of risk for MTCT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EID appointment &amp; receipt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Where PCR positive infants identified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Age at first identification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Number of confirmed PCR positive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Age at confirmed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HIV+ve</a:t>
            </a:r>
            <a:endParaRPr lang="en-US" b="1" dirty="0" smtClean="0">
              <a:latin typeface="CordiaUPC" pitchFamily="34" charset="-34"/>
              <a:cs typeface="CordiaUPC" pitchFamily="34" charset="-34"/>
            </a:endParaRP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Number of ART initiation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Age at ART initiation</a:t>
            </a:r>
            <a:endParaRPr lang="th-TH" b="1" dirty="0" smtClean="0">
              <a:latin typeface="CordiaUPC" pitchFamily="34" charset="-34"/>
              <a:cs typeface="CordiaUPC" pitchFamily="34" charset="-34"/>
            </a:endParaRPr>
          </a:p>
          <a:p>
            <a:pPr marL="285750" indent="-285750">
              <a:buFontTx/>
              <a:buChar char="-"/>
            </a:pPr>
            <a:endParaRPr lang="th-TH" dirty="0">
              <a:latin typeface="CordiaUPC" pitchFamily="34" charset="-34"/>
              <a:cs typeface="CordiaUPC" pitchFamily="34" charset="-34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2174081"/>
            <a:ext cx="3429000" cy="341632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PMTCT service uptake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MTCT rate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ART &amp; retention (outcome) 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Number of infants in HIV care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Number of infants received ART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VL suppression at 12, 24, … </a:t>
            </a:r>
            <a:r>
              <a:rPr lang="en-US" b="1" dirty="0" err="1" smtClean="0">
                <a:latin typeface="CordiaUPC" pitchFamily="34" charset="-34"/>
                <a:cs typeface="CordiaUPC" pitchFamily="34" charset="-34"/>
              </a:rPr>
              <a:t>mo</a:t>
            </a:r>
            <a:endParaRPr lang="en-US" b="1" dirty="0" smtClean="0">
              <a:latin typeface="CordiaUPC" pitchFamily="34" charset="-34"/>
              <a:cs typeface="CordiaUPC" pitchFamily="34" charset="-34"/>
            </a:endParaRP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CD4 status/gain over time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BW &amp; height 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ARV Adherence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OI incidence?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Retention in care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CordiaUPC" pitchFamily="34" charset="-34"/>
                <a:cs typeface="CordiaUPC" pitchFamily="34" charset="-34"/>
              </a:rPr>
              <a:t>Dead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6243935"/>
            <a:ext cx="33528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Ped</a:t>
            </a:r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 cure research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6290101"/>
            <a:ext cx="3505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HIV reservoir in early ART Thai infants</a:t>
            </a:r>
            <a:endParaRPr lang="en-US" sz="20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12" name="Straight Connector 11"/>
          <p:cNvCxnSpPr>
            <a:endCxn id="10" idx="1"/>
          </p:cNvCxnSpPr>
          <p:nvPr/>
        </p:nvCxnSpPr>
        <p:spPr>
          <a:xfrm>
            <a:off x="4038600" y="6478851"/>
            <a:ext cx="838200" cy="1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1981200"/>
            <a:ext cx="0" cy="176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8" idx="0"/>
          </p:cNvCxnSpPr>
          <p:nvPr/>
        </p:nvCxnSpPr>
        <p:spPr>
          <a:xfrm rot="5400000">
            <a:off x="6497092" y="2079873"/>
            <a:ext cx="1884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85800" y="5715000"/>
            <a:ext cx="3352800" cy="461665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Case investigation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6800" y="5761166"/>
            <a:ext cx="350520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ordiaUPC" pitchFamily="34" charset="-34"/>
                <a:cs typeface="CordiaUPC" pitchFamily="34" charset="-34"/>
              </a:rPr>
              <a:t>Risk factors for MTCT</a:t>
            </a:r>
            <a:endParaRPr lang="en-US" sz="2000" b="1" dirty="0">
              <a:solidFill>
                <a:schemeClr val="bg1"/>
              </a:solidFill>
              <a:latin typeface="CordiaUPC" pitchFamily="34" charset="-34"/>
              <a:cs typeface="CordiaUPC" pitchFamily="34" charset="-34"/>
            </a:endParaRPr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4038600" y="5943600"/>
            <a:ext cx="838200" cy="17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4065896" y="3717161"/>
            <a:ext cx="810904" cy="473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04946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แบบที่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>
          <a:xfrm>
            <a:off x="1116013" y="1700213"/>
            <a:ext cx="6577012" cy="3759200"/>
          </a:xfrm>
          <a:effectLst>
            <a:outerShdw dist="35921" dir="2700000" algn="ctr" rotWithShape="0">
              <a:srgbClr val="FFFF00"/>
            </a:outerShdw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7113588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i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T</a:t>
            </a:r>
            <a:r>
              <a:rPr lang="en-US" b="1" i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hank You</a:t>
            </a:r>
            <a:endParaRPr lang="th-TH" sz="5400" b="1" i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9F451-CAC0-4499-AC67-D3267B7F559F}" type="slidenum">
              <a:rPr lang="th-TH"/>
              <a:pPr>
                <a:defRPr/>
              </a:pPr>
              <a:t>17</a:t>
            </a:fld>
            <a:endParaRPr lang="th-TH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หลักการและเหตุผล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4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นโยบาย 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: </a:t>
            </a: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การป้องกันการถ่ายทอดเชื้อ</a:t>
            </a:r>
            <a:r>
              <a:rPr lang="th-TH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เอช</a:t>
            </a: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ไอวีจากแม่สู่ลูก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โครงการ</a:t>
            </a:r>
          </a:p>
          <a:p>
            <a:pPr marL="868680" lvl="1" indent="-45720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การป้องกันการถ่ายทอดเชื้อ</a:t>
            </a:r>
            <a:r>
              <a:rPr lang="th-TH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เอช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ไอวีจากแม่สู่ลูก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                                     (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prevention of mother-to-child transmission of HIV, PMTCT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)</a:t>
            </a:r>
          </a:p>
          <a:p>
            <a:pPr marL="868680" lvl="1" indent="-45720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การให้การปรึกษาแบบคู่เพื่อตรวจหาการติดเชื้อ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HIV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               ด้วยความสมัครใจ (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Couple HIV </a:t>
            </a:r>
            <a:r>
              <a:rPr lang="en-US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counselling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and testing, CHCT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)</a:t>
            </a:r>
          </a:p>
          <a:p>
            <a:pPr marL="868680" lvl="1" indent="-45720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ระบบกำกับติดตามและประเมินผลการดำเนินงานการป้องกันการถ่ายทอดเชื้อ</a:t>
            </a:r>
            <a:r>
              <a:rPr lang="th-TH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เอช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ไอวีจากแม่สู่ลูก (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Perinatal HIV Intervention Monitoring System, PHIMS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)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i="1" dirty="0" smtClean="0">
                <a:solidFill>
                  <a:schemeClr val="accent3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เป้าหมายของการดำเนินงานเชิงรุกภายในปี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2560</a:t>
            </a:r>
            <a:endParaRPr lang="th-TH" b="1" i="1" dirty="0">
              <a:solidFill>
                <a:schemeClr val="accent3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868363" lvl="1" indent="-868363">
              <a:lnSpc>
                <a:spcPct val="12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Getting 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to Zero </a:t>
            </a:r>
            <a:r>
              <a:rPr lang="th-TH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ในปี 25</a:t>
            </a:r>
            <a:r>
              <a:rPr lang="en-US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60</a:t>
            </a:r>
            <a:r>
              <a:rPr lang="th-TH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  </a:t>
            </a:r>
            <a:endParaRPr lang="en-US" sz="32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715963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TR 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&lt; 1.5</a:t>
            </a:r>
            <a:r>
              <a:rPr lang="th-TH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%</a:t>
            </a:r>
            <a:endParaRPr lang="th-TH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0" lvl="0" indent="0">
              <a:lnSpc>
                <a:spcPct val="120000"/>
              </a:lnSpc>
              <a:buClr>
                <a:srgbClr val="0BD0D9">
                  <a:lumMod val="75000"/>
                </a:srgbClr>
              </a:buClr>
              <a:buNone/>
            </a:pP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ระดับผลกระทบ (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Impact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)</a:t>
            </a:r>
          </a:p>
          <a:p>
            <a:pPr marL="715963" lvl="0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MTCT Rate &lt; 1.5 %</a:t>
            </a:r>
          </a:p>
          <a:p>
            <a:pPr marL="715963" lvl="0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จำนวนเด็กที่ติดเชื้อจากมารดาน้อยกว่า 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50 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รายต่อปี</a:t>
            </a:r>
          </a:p>
          <a:p>
            <a:pPr marL="274638" lvl="0" indent="-274638">
              <a:lnSpc>
                <a:spcPct val="120000"/>
              </a:lnSpc>
              <a:buClr>
                <a:srgbClr val="0BD0D9">
                  <a:lumMod val="75000"/>
                </a:srgbClr>
              </a:buClr>
              <a:buNone/>
            </a:pP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ระดับผลลัพธ์ (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Outcome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)</a:t>
            </a:r>
          </a:p>
          <a:p>
            <a:pPr marL="715963" lvl="0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มากกว่าร้อยละ </a:t>
            </a:r>
            <a:r>
              <a:rPr lang="en-US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50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 ของทารกที่ติดเชื้อเอชไอวี ได้เริ่มยาต้านฯ ภายใน </a:t>
            </a:r>
            <a:r>
              <a:rPr lang="en-US" b="1" dirty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3</a:t>
            </a:r>
            <a:r>
              <a:rPr lang="en-US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เดือน</a:t>
            </a:r>
          </a:p>
          <a:p>
            <a:pPr marL="715963" lvl="0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ร้อยละ </a:t>
            </a:r>
            <a:r>
              <a:rPr lang="en-US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80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ของทารกที่เริ่มยาต้านฯ 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VL &lt; 50 </a:t>
            </a:r>
            <a:r>
              <a:rPr lang="en-US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cpm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หลังรับการรักษา </a:t>
            </a:r>
            <a:r>
              <a:rPr lang="en-US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12 </a:t>
            </a:r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rdiaUPC" pitchFamily="34" charset="-34"/>
                <a:cs typeface="CordiaUPC" pitchFamily="34" charset="-34"/>
              </a:rPr>
              <a:t>เดือน</a:t>
            </a:r>
            <a:endParaRPr lang="th-TH" b="1" dirty="0"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35594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i="1" dirty="0">
                <a:solidFill>
                  <a:schemeClr val="accent3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เป้าหมายของการดำเนินงานเชิงรุกภายในปี </a:t>
            </a: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rPr>
              <a:t>2560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/>
          </a:bodyPr>
          <a:lstStyle/>
          <a:p>
            <a:pPr marL="868363" lvl="1" indent="-868363">
              <a:lnSpc>
                <a:spcPct val="12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th-TH" sz="3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ระดับผลผลิต </a:t>
            </a:r>
            <a:r>
              <a:rPr lang="en-US" sz="3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Output</a:t>
            </a:r>
            <a:endParaRPr lang="en-US" sz="30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715963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มีระบบจัดการเชิงรุกสำหรับหญิงตั้งครรภ์และทารกที่ติดเชื้อ</a:t>
            </a:r>
            <a:r>
              <a:rPr lang="th-TH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เอช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ไอวี </a:t>
            </a:r>
          </a:p>
          <a:p>
            <a:pPr marL="715963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ร้อยละ </a:t>
            </a: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7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0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ขอ</a:t>
            </a:r>
            <a:r>
              <a:rPr lang="th-TH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ง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ทารกที่ติดเชื้อเอชไอวี ได้มีการรายงานผ่านระบบดำเนินงานเชิงรุก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(จากจำนวนคาดประมาณจำนวนเด็กติดเชื้อต่อปี)</a:t>
            </a:r>
          </a:p>
          <a:p>
            <a:pPr marL="715963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ร้อยละ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60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ของมารดาคลอดที่มีการติดเชื้อ</a:t>
            </a:r>
            <a:r>
              <a:rPr lang="th-TH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เอช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ไอวี มีการรายงานผ่านระบบดำเนินงานเชิงรุก</a:t>
            </a:r>
          </a:p>
          <a:p>
            <a:pPr marL="715963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ร้อยละ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90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ของหญิงตั้งครรภ์ที่ติดเชื้อ</a:t>
            </a:r>
            <a:r>
              <a:rPr lang="th-TH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เอช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ไอวี ได้รับยาสูตร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HAART</a:t>
            </a:r>
          </a:p>
          <a:p>
            <a:pPr marL="715963" indent="-441325">
              <a:lnSpc>
                <a:spcPct val="120000"/>
              </a:lnSpc>
              <a:buClr>
                <a:srgbClr val="0BD0D9">
                  <a:lumMod val="75000"/>
                </a:srgbClr>
              </a:buClr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ร้อยละ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90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ของทารกที่คลอดจากแม่ที่ติดเชื้อ ได้รับการตรวจ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PCR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ครั้งแรกภายในอายุ </a:t>
            </a: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1 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เดือน</a:t>
            </a:r>
          </a:p>
        </p:txBody>
      </p:sp>
    </p:spTree>
    <p:extLst>
      <p:ext uri="{BB962C8B-B14F-4D97-AF65-F5344CB8AC3E}">
        <p14:creationId xmlns="" xmlns:p14="http://schemas.microsoft.com/office/powerpoint/2010/main" val="35250013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กระบวนการ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Active Case Management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199"/>
          </a:xfrm>
        </p:spPr>
        <p:txBody>
          <a:bodyPr>
            <a:noAutofit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System</a:t>
            </a:r>
          </a:p>
          <a:p>
            <a:pPr marL="925513" lvl="1" indent="-525463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เพิ่มความเข้มแข็ง การให้บริการในสถานพยาบาล งาน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PMTCT  </a:t>
            </a:r>
            <a:endParaRPr lang="th-TH" sz="25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1257300" lvl="2" indent="-342900" algn="thaiDist"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การให้การบริการ 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case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ตั้งแต่ชุมชน ค้นหาหญิงตั้งครรภ์ แนะนำมา   ฝากท้อง ห้องฝากครรภ์ ห้องคลอด การดูแลต่อเนื่องถึงหลังคลอด การติดตาม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เด็กมาวินิจฉัย โดยเร็ว เพื่อรักษาต่อเนื่องคลินิกเด็ก </a:t>
            </a:r>
          </a:p>
          <a:p>
            <a:pPr marL="1257300" lvl="2" indent="-342900" algn="thaiDist"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เน้นที่ห้องคลอด เมื่อมีการคลอดของหญิงที่ไม่ฝากครรภ์, หญิงที่ติดเชื้อ เอชไอวี ให้ดำเนินการตามแนวทางการให้การดูแลรายบุคคลที่ห้องคลอด (การให้การปรึกษา การเจาะเลือดเอชไอวี การเจาะเลือดทารก การชวนคู่มาตรวจเลือดเอชไอ</a:t>
            </a:r>
            <a:r>
              <a:rPr lang="th-TH" sz="25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วี เน้นการจัดการกับทารกโดยเร็วต่อเนื่องหลังคลอด  การรู้ผลเลือด  การรักษาโดยเร็ว)</a:t>
            </a:r>
            <a:endParaRPr lang="en-US" sz="2500" b="1" dirty="0" smtClean="0">
              <a:solidFill>
                <a:srgbClr val="FF0000"/>
              </a:solidFill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พัฒนาระบบการสื่อสารจาก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สถานบริการ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ถึง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ส่วนกลาง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ใช้โทรศัพท์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        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ระบบ</a:t>
            </a:r>
            <a:r>
              <a:rPr lang="th-TH" sz="25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ไลน์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Call</a:t>
            </a:r>
            <a:r>
              <a:rPr lang="th-TH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center</a:t>
            </a:r>
            <a:endParaRPr lang="en-US" sz="2500" b="1" dirty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4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Support</a:t>
            </a: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ประกาศนโยบาย 25-26 มิถุนายน 2557 ในงานสัมมนาวิชาการเอดส์ในแม่และเด็กครั้งที่ 1</a:t>
            </a:r>
            <a:endParaRPr lang="th-TH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สิทธิประโยชน์ </a:t>
            </a:r>
            <a:endParaRPr lang="th-TH" sz="28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คู่มือ แนวทาง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 </a:t>
            </a:r>
            <a:endParaRPr lang="en-US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 </a:t>
            </a:r>
            <a:r>
              <a:rPr lang="en-US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Building Capacity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 </a:t>
            </a: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Training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 (</a:t>
            </a:r>
            <a:r>
              <a:rPr lang="th-TH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ร่วมกับ กรม คร.)</a:t>
            </a:r>
            <a:endParaRPr lang="th-TH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Guide Book</a:t>
            </a:r>
            <a:endParaRPr lang="en-US" sz="20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3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Evaluation</a:t>
            </a:r>
            <a:endParaRPr lang="en-US" sz="24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ความต่อเนื่องของการรักษา</a:t>
            </a:r>
            <a:endParaRPr lang="th-TH" sz="18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925830" lvl="1" indent="-514350">
              <a:buClr>
                <a:schemeClr val="accent3">
                  <a:lumMod val="75000"/>
                </a:schemeClr>
              </a:buClr>
              <a:buFont typeface="+mj-lt"/>
              <a:buAutoNum type="arabicParenR"/>
            </a:pPr>
            <a:r>
              <a:rPr lang="th-TH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ผลการติดเชื้อ </a:t>
            </a:r>
            <a:endParaRPr lang="en-US" sz="18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  <a:p>
            <a:pPr marL="1257300" lvl="2" indent="-342900"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th-TH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ผล </a:t>
            </a:r>
            <a:r>
              <a:rPr lang="en-US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CD4 </a:t>
            </a:r>
            <a:r>
              <a:rPr lang="th-TH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ของแม่</a:t>
            </a:r>
          </a:p>
          <a:p>
            <a:pPr marL="1257300" lvl="2" indent="-342900"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Ø"/>
            </a:pPr>
            <a:r>
              <a:rPr lang="th-TH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ผล </a:t>
            </a:r>
            <a:r>
              <a:rPr lang="en-US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HIV </a:t>
            </a:r>
            <a:r>
              <a:rPr lang="th-TH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ของลูก</a:t>
            </a:r>
            <a:endParaRPr lang="en-US" sz="26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/>
          </a:bodyPr>
          <a:lstStyle/>
          <a:p>
            <a:r>
              <a:rPr lang="th-TH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กระบวนการ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Active Case Management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eMTCT</a:t>
            </a:r>
            <a:r>
              <a:rPr lang="en-US" dirty="0" smtClean="0"/>
              <a:t>- Count Down to Zero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\\tuc_fsp1\share\TUC Official Photo Albums\2014\PMTCT to 0\DSC_147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933366" cy="5254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563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4234" y="914400"/>
            <a:ext cx="8229600" cy="1371601"/>
          </a:xfrm>
        </p:spPr>
        <p:txBody>
          <a:bodyPr>
            <a:normAutofit/>
          </a:bodyPr>
          <a:lstStyle/>
          <a:p>
            <a:pPr algn="l"/>
            <a: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การดำเนินงาน</a:t>
            </a:r>
            <a:endParaRPr lang="en-US" sz="6000" b="1" i="1" dirty="0">
              <a:solidFill>
                <a:schemeClr val="accent3">
                  <a:lumMod val="75000"/>
                </a:schemeClr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type="subTitle" idx="1"/>
          </p:nvPr>
        </p:nvSpPr>
        <p:spPr>
          <a:xfrm>
            <a:off x="1745566" y="3352800"/>
            <a:ext cx="6560234" cy="1752600"/>
          </a:xfrm>
        </p:spPr>
        <p:txBody>
          <a:bodyPr>
            <a:normAutofit fontScale="92500"/>
          </a:bodyPr>
          <a:lstStyle/>
          <a:p>
            <a:pPr marL="292100" indent="-292100"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 2"/>
              <a:buChar char=""/>
            </a:pPr>
            <a:r>
              <a:rPr lang="th-TH" sz="4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ระยะตั้งครรภ์</a:t>
            </a:r>
          </a:p>
          <a:p>
            <a:pPr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th-TH" sz="48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ให้บริการ </a:t>
            </a:r>
            <a:r>
              <a:rPr lang="en-US" sz="48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ANC/PMTCT </a:t>
            </a:r>
            <a:r>
              <a:rPr lang="th-TH" sz="4800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ตามนโยบายและแนวทางปฏิบัติให้ครบถ้วน รวดเร็ว</a:t>
            </a:r>
            <a:endParaRPr lang="en-US" sz="4800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292100" indent="-292100"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 2"/>
              <a:buChar char=""/>
            </a:pPr>
            <a:endParaRPr lang="en-US" sz="4800" b="1" i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464234" y="533400"/>
            <a:ext cx="8229600" cy="1676401"/>
          </a:xfrm>
        </p:spPr>
        <p:txBody>
          <a:bodyPr>
            <a:normAutofit/>
          </a:bodyPr>
          <a:lstStyle/>
          <a:p>
            <a:pPr algn="l"/>
            <a:r>
              <a:rPr lang="th-TH" sz="6000" b="1" i="1" dirty="0" smtClean="0">
                <a:solidFill>
                  <a:schemeClr val="accent3">
                    <a:lumMod val="75000"/>
                  </a:schemeClr>
                </a:solidFill>
                <a:latin typeface="CordiaUPC" pitchFamily="34" charset="-34"/>
                <a:cs typeface="CordiaUPC" pitchFamily="34" charset="-34"/>
              </a:rPr>
              <a:t>การดำเนินงาน</a:t>
            </a:r>
            <a:endParaRPr lang="en-US" sz="6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550834" cy="2971800"/>
          </a:xfrm>
        </p:spPr>
        <p:txBody>
          <a:bodyPr>
            <a:normAutofit fontScale="92500" lnSpcReduction="10000"/>
          </a:bodyPr>
          <a:lstStyle/>
          <a:p>
            <a:pPr marL="292100" indent="-292100"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 2"/>
              <a:buChar char=""/>
            </a:pPr>
            <a:r>
              <a:rPr lang="th-TH" sz="4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ระยะคลอด</a:t>
            </a:r>
          </a:p>
          <a:p>
            <a:pPr marL="292100" indent="-292100"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th-TH" sz="43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เมื่อมีการคลอดของหญิงที่ไม่ฝากครรภ์ </a:t>
            </a:r>
          </a:p>
          <a:p>
            <a:pPr marL="292100" indent="-292100"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</a:pPr>
            <a:r>
              <a:rPr lang="th-TH" sz="43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rdiaUPC" pitchFamily="34" charset="-34"/>
                <a:cs typeface="CordiaUPC" pitchFamily="34" charset="-34"/>
              </a:rPr>
              <a:t>เน้น การให้การปรึกษา การเจาะเลือดเอชไอวี การชวนคู่มาตรวจ</a:t>
            </a:r>
            <a:r>
              <a:rPr lang="th-TH" sz="43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 เน้นการจัดการกับทารกโดยเร็วต่อเนื่องหลังคลอด  การรู้ผลเลือด  การรักษาโดยเร็ว</a:t>
            </a:r>
            <a:endParaRPr lang="th-TH" sz="4300" b="1" i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  <a:p>
            <a:pPr marL="292100" indent="-292100" algn="ctr">
              <a:lnSpc>
                <a:spcPct val="80000"/>
              </a:lnSpc>
              <a:buClr>
                <a:schemeClr val="accent3">
                  <a:lumMod val="75000"/>
                </a:schemeClr>
              </a:buClr>
              <a:buFont typeface="Wingdings 2"/>
              <a:buChar char=""/>
            </a:pPr>
            <a:endParaRPr lang="en-US" sz="4800" b="1" i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บวนการหลอม">
  <a:themeElements>
    <a:clrScheme name="กำหนดเอง 7">
      <a:dk1>
        <a:sysClr val="windowText" lastClr="000000"/>
      </a:dk1>
      <a:lt1>
        <a:sysClr val="window" lastClr="FFFFFF"/>
      </a:lt1>
      <a:dk2>
        <a:srgbClr val="FFFFFF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กระบวนการหลอม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บวนการหลอม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6527308</TotalTime>
  <Words>1002</Words>
  <Application>Microsoft Office PowerPoint</Application>
  <PresentationFormat>On-screen Show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กระบวนการหลอม</vt:lpstr>
      <vt:lpstr>ระบบการบริหารจัดการเชิงรุก    Active Case Management เพื่อยุติการถ่ายทอดเชื้อฯจากแม่สู่ลูก</vt:lpstr>
      <vt:lpstr>หลักการและเหตุผล</vt:lpstr>
      <vt:lpstr>เป้าหมายของการดำเนินงานเชิงรุกภายในปี 2560</vt:lpstr>
      <vt:lpstr>เป้าหมายของการดำเนินงานเชิงรุกภายในปี 2560</vt:lpstr>
      <vt:lpstr>กระบวนการ Active Case Management</vt:lpstr>
      <vt:lpstr>กระบวนการ Active Case Management</vt:lpstr>
      <vt:lpstr>eMTCT- Count Down to Zero</vt:lpstr>
      <vt:lpstr>การดำเนินงาน</vt:lpstr>
      <vt:lpstr>การดำเนินงาน</vt:lpstr>
      <vt:lpstr>Slide 10</vt:lpstr>
      <vt:lpstr>Slide 11</vt:lpstr>
      <vt:lpstr>Mom Case Activation &amp; Management</vt:lpstr>
      <vt:lpstr>Slide 13</vt:lpstr>
      <vt:lpstr>M&amp;E for ACC</vt:lpstr>
      <vt:lpstr>M&amp;E for ACC</vt:lpstr>
      <vt:lpstr>M&amp;E for ACC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ระบบการบริหารจัดการ    Active Case Management</dc:title>
  <dc:creator>user</dc:creator>
  <cp:lastModifiedBy>acer</cp:lastModifiedBy>
  <cp:revision>65</cp:revision>
  <cp:lastPrinted>2014-07-01T02:22:21Z</cp:lastPrinted>
  <dcterms:created xsi:type="dcterms:W3CDTF">2014-05-27T03:48:43Z</dcterms:created>
  <dcterms:modified xsi:type="dcterms:W3CDTF">2015-03-31T07:50:00Z</dcterms:modified>
</cp:coreProperties>
</file>